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sldIdLst>
    <p:sldId id="262" r:id="rId2"/>
    <p:sldId id="286" r:id="rId3"/>
    <p:sldId id="283" r:id="rId4"/>
    <p:sldId id="277" r:id="rId5"/>
    <p:sldId id="278" r:id="rId6"/>
    <p:sldId id="279" r:id="rId7"/>
    <p:sldId id="280" r:id="rId8"/>
    <p:sldId id="264" r:id="rId9"/>
    <p:sldId id="263" r:id="rId10"/>
    <p:sldId id="270" r:id="rId11"/>
    <p:sldId id="265" r:id="rId12"/>
    <p:sldId id="274" r:id="rId13"/>
    <p:sldId id="289" r:id="rId14"/>
    <p:sldId id="266" r:id="rId15"/>
    <p:sldId id="268" r:id="rId16"/>
    <p:sldId id="272" r:id="rId17"/>
    <p:sldId id="271" r:id="rId18"/>
    <p:sldId id="267" r:id="rId19"/>
    <p:sldId id="273" r:id="rId20"/>
    <p:sldId id="281" r:id="rId21"/>
    <p:sldId id="287" r:id="rId22"/>
    <p:sldId id="284" r:id="rId23"/>
    <p:sldId id="285" r:id="rId24"/>
    <p:sldId id="290" r:id="rId25"/>
    <p:sldId id="269" r:id="rId26"/>
    <p:sldId id="291" r:id="rId27"/>
    <p:sldId id="292" r:id="rId28"/>
    <p:sldId id="276" r:id="rId29"/>
    <p:sldId id="275" r:id="rId30"/>
    <p:sldId id="282" r:id="rId31"/>
    <p:sldId id="288" r:id="rId32"/>
  </p:sldIdLst>
  <p:sldSz cx="10691813" cy="7559675"/>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B4C7E7"/>
    <a:srgbClr val="A5EBE9"/>
    <a:srgbClr val="33CCCC"/>
    <a:srgbClr val="84E4E2"/>
    <a:srgbClr val="299DB8"/>
    <a:srgbClr val="ED7D31"/>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00" d="100"/>
          <a:sy n="100" d="100"/>
        </p:scale>
        <p:origin x="13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121664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426680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44965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47942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65485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69149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43447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12113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97436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11911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5FFE98-7F4A-4307-8564-9034901DD75C}"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34663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65FFE98-7F4A-4307-8564-9034901DD75C}" type="datetimeFigureOut">
              <a:rPr kumimoji="1" lang="ja-JP" altLang="en-US" smtClean="0"/>
              <a:t>2026/5/15</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FAA9964-DD07-44EB-B3EA-44C3F70DE2FF}" type="slidenum">
              <a:rPr kumimoji="1" lang="ja-JP" altLang="en-US" smtClean="0"/>
              <a:t>‹#›</a:t>
            </a:fld>
            <a:endParaRPr kumimoji="1" lang="ja-JP" altLang="en-US"/>
          </a:p>
        </p:txBody>
      </p:sp>
    </p:spTree>
    <p:extLst>
      <p:ext uri="{BB962C8B-B14F-4D97-AF65-F5344CB8AC3E}">
        <p14:creationId xmlns:p14="http://schemas.microsoft.com/office/powerpoint/2010/main" val="21500998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3.tmp"/></Relationships>
</file>

<file path=ppt/slides/_rels/slide1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6.tmp"/></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4.tm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tm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tmp"/><Relationship Id="rId4" Type="http://schemas.openxmlformats.org/officeDocument/2006/relationships/image" Target="../media/image36.tm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tmp"/><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2.jpe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4.tm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tmp"/><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tmp"/></Relationships>
</file>

<file path=ppt/slides/_rels/slide19.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image" Target="../media/image2.jpeg"/><Relationship Id="rId16" Type="http://schemas.openxmlformats.org/officeDocument/2006/relationships/slide" Target="slide19.xml"/><Relationship Id="rId20"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8.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1.tmp"/></Relationships>
</file>

<file path=ppt/slides/_rels/slide21.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3.tmp"/><Relationship Id="rId4" Type="http://schemas.openxmlformats.org/officeDocument/2006/relationships/image" Target="../media/image62.tmp"/></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6.tmp"/><Relationship Id="rId4" Type="http://schemas.openxmlformats.org/officeDocument/2006/relationships/image" Target="../media/image65.tmp"/></Relationships>
</file>

<file path=ppt/slides/_rels/slide23.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0.tmp"/></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tm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2.tmp"/><Relationship Id="rId5" Type="http://schemas.openxmlformats.org/officeDocument/2006/relationships/image" Target="../media/image81.tmp"/><Relationship Id="rId4" Type="http://schemas.openxmlformats.org/officeDocument/2006/relationships/image" Target="../media/image80.tmp"/></Relationships>
</file>

<file path=ppt/slides/_rels/slide29.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tmp"/><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8.tmp"/></Relationships>
</file>

<file path=ppt/slides/_rels/slide4.xml.rels><?xml version="1.0" encoding="UTF-8" standalone="yes"?>
<Relationships xmlns="http://schemas.openxmlformats.org/package/2006/relationships"><Relationship Id="rId3" Type="http://schemas.openxmlformats.org/officeDocument/2006/relationships/hyperlink" Target="https://zoom.us/ja/download"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7" Type="http://schemas.openxmlformats.org/officeDocument/2006/relationships/image" Target="../media/image21.tm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4DDE11-03BE-EF96-6276-D75A19AA1D1B}"/>
              </a:ext>
            </a:extLst>
          </p:cNvPr>
          <p:cNvSpPr txBox="1"/>
          <p:nvPr/>
        </p:nvSpPr>
        <p:spPr>
          <a:xfrm>
            <a:off x="911792" y="1518066"/>
            <a:ext cx="8868228" cy="4368375"/>
          </a:xfrm>
          <a:prstGeom prst="rect">
            <a:avLst/>
          </a:prstGeom>
          <a:noFill/>
        </p:spPr>
        <p:txBody>
          <a:bodyPr wrap="square" rtlCol="0">
            <a:spAutoFit/>
          </a:bodyPr>
          <a:lstStyle/>
          <a:p>
            <a:pPr marL="72000" algn="ctr">
              <a:lnSpc>
                <a:spcPct val="150000"/>
              </a:lnSpc>
            </a:pPr>
            <a:r>
              <a:rPr kumimoji="1" lang="ja-JP" altLang="en-US"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オンライン研修　</a:t>
            </a:r>
            <a:endParaRPr kumimoji="1" lang="en-US" altLang="ja-JP"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72000" algn="ctr">
              <a:lnSpc>
                <a:spcPct val="150000"/>
              </a:lnSpc>
            </a:pPr>
            <a:r>
              <a:rPr kumimoji="1" lang="en-US" altLang="ja-JP"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Zoom</a:t>
            </a:r>
            <a:r>
              <a:rPr kumimoji="1" lang="ja-JP" altLang="en-US"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操作について</a:t>
            </a:r>
            <a:endParaRPr kumimoji="1" lang="en-US" altLang="ja-JP"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72000" algn="ctr">
              <a:lnSpc>
                <a:spcPct val="150000"/>
              </a:lnSpc>
            </a:pPr>
            <a:endParaRPr kumimoji="1" lang="en-US" altLang="ja-JP" sz="54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72000" algn="ctr">
              <a:lnSpc>
                <a:spcPct val="150000"/>
              </a:lnSpc>
            </a:pPr>
            <a:r>
              <a:rPr kumimoji="1" lang="en-US" altLang="ja-JP" sz="28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Windows10</a:t>
            </a:r>
            <a:r>
              <a:rPr kumimoji="1" lang="ja-JP" altLang="en-US" sz="28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以上でご参加ください</a:t>
            </a:r>
            <a:endParaRPr kumimoji="1" lang="en-US" altLang="ja-JP" sz="2800" b="1" dirty="0">
              <a:solidFill>
                <a:schemeClr val="accent1">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7135A63-D050-49F7-285E-A02C89233280}"/>
              </a:ext>
            </a:extLst>
          </p:cNvPr>
          <p:cNvSpPr txBox="1"/>
          <p:nvPr/>
        </p:nvSpPr>
        <p:spPr>
          <a:xfrm>
            <a:off x="1" y="6418604"/>
            <a:ext cx="10691812" cy="1157918"/>
          </a:xfrm>
          <a:prstGeom prst="rect">
            <a:avLst/>
          </a:prstGeom>
          <a:solidFill>
            <a:schemeClr val="bg1"/>
          </a:solidFill>
        </p:spPr>
        <p:txBody>
          <a:bodyPr wrap="square" lIns="144000" tIns="360000" rIns="144000" bIns="360000" rtlCol="0" anchor="ctr" anchorCtr="0">
            <a:spAutoFit/>
          </a:bodyPr>
          <a:lstStyle/>
          <a:p>
            <a:pPr algn="ctr"/>
            <a:r>
              <a:rPr kumimoji="1" lang="ja-JP" altLang="en-US" sz="2800" dirty="0">
                <a:latin typeface="BIZ UDPゴシック" panose="020B0400000000000000" pitchFamily="50" charset="-128"/>
                <a:ea typeface="BIZ UDPゴシック" panose="020B0400000000000000" pitchFamily="50" charset="-128"/>
              </a:rPr>
              <a:t>一般社団法人 兵庫県介護支援専門員協会</a:t>
            </a:r>
          </a:p>
        </p:txBody>
      </p:sp>
      <p:pic>
        <p:nvPicPr>
          <p:cNvPr id="3" name="Picture 4" descr="C:\WINDOWS\ﾃﾞｽｸﾄｯﾌﾟ\名称未設定 1.jpg">
            <a:extLst>
              <a:ext uri="{FF2B5EF4-FFF2-40B4-BE49-F238E27FC236}">
                <a16:creationId xmlns:a16="http://schemas.microsoft.com/office/drawing/2014/main" id="{5E446905-A060-CD0B-8277-0C3239004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937" y="6613521"/>
            <a:ext cx="768083" cy="76808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8AE9AD74-7553-B5D0-AA1A-475DDB791A53}"/>
              </a:ext>
            </a:extLst>
          </p:cNvPr>
          <p:cNvSpPr txBox="1"/>
          <p:nvPr/>
        </p:nvSpPr>
        <p:spPr>
          <a:xfrm>
            <a:off x="9191625" y="133350"/>
            <a:ext cx="1343025" cy="369332"/>
          </a:xfrm>
          <a:prstGeom prst="rect">
            <a:avLst/>
          </a:prstGeom>
          <a:noFill/>
        </p:spPr>
        <p:txBody>
          <a:bodyPr wrap="square" rtlCol="0">
            <a:spAutoFit/>
          </a:bodyPr>
          <a:lstStyle/>
          <a:p>
            <a:pPr algn="r"/>
            <a:r>
              <a:rPr kumimoji="1" lang="en-US" altLang="ja-JP" dirty="0"/>
              <a:t>2026.5.15</a:t>
            </a:r>
            <a:endParaRPr kumimoji="1" lang="ja-JP" altLang="en-US" dirty="0"/>
          </a:p>
        </p:txBody>
      </p:sp>
    </p:spTree>
    <p:extLst>
      <p:ext uri="{BB962C8B-B14F-4D97-AF65-F5344CB8AC3E}">
        <p14:creationId xmlns:p14="http://schemas.microsoft.com/office/powerpoint/2010/main" val="373367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AEF9970E-1F0C-8963-CB85-CECA500A3739}"/>
              </a:ext>
            </a:extLst>
          </p:cNvPr>
          <p:cNvPicPr>
            <a:picLocks noChangeAspect="1"/>
          </p:cNvPicPr>
          <p:nvPr/>
        </p:nvPicPr>
        <p:blipFill>
          <a:blip r:embed="rId2"/>
          <a:stretch>
            <a:fillRect/>
          </a:stretch>
        </p:blipFill>
        <p:spPr>
          <a:xfrm>
            <a:off x="5804313" y="3667747"/>
            <a:ext cx="4232928" cy="3603162"/>
          </a:xfrm>
          <a:prstGeom prst="rect">
            <a:avLst/>
          </a:prstGeom>
        </p:spPr>
      </p:pic>
      <p:sp>
        <p:nvSpPr>
          <p:cNvPr id="4" name="正方形/長方形 3">
            <a:extLst>
              <a:ext uri="{FF2B5EF4-FFF2-40B4-BE49-F238E27FC236}">
                <a16:creationId xmlns:a16="http://schemas.microsoft.com/office/drawing/2014/main" id="{1422A697-711A-97F4-68E8-173DCE5FF3D1}"/>
              </a:ext>
            </a:extLst>
          </p:cNvPr>
          <p:cNvSpPr/>
          <p:nvPr/>
        </p:nvSpPr>
        <p:spPr>
          <a:xfrm>
            <a:off x="0" y="250144"/>
            <a:ext cx="995680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BIZ UDPゴシック" panose="020B0400000000000000" pitchFamily="50" charset="-128"/>
                <a:ea typeface="BIZ UDPゴシック" panose="020B0400000000000000" pitchFamily="50" charset="-128"/>
              </a:rPr>
              <a:t>6.</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スピーカー・マイクの音量設定について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5734" y="1369685"/>
            <a:ext cx="10169865" cy="213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BIZ UDPゴシック" panose="020B0400000000000000" pitchFamily="50" charset="-128"/>
                <a:ea typeface="BIZ UDPゴシック" panose="020B0400000000000000" pitchFamily="50" charset="-128"/>
              </a:rPr>
              <a:t>画面左下オーディオの横の　　ボタンを押して「オーディオ</a:t>
            </a:r>
          </a:p>
          <a:p>
            <a:r>
              <a:rPr kumimoji="1" lang="ja-JP" altLang="en-US" sz="2800" b="1" dirty="0">
                <a:solidFill>
                  <a:schemeClr val="tx1"/>
                </a:solidFill>
                <a:latin typeface="BIZ UDPゴシック" panose="020B0400000000000000" pitchFamily="50" charset="-128"/>
                <a:ea typeface="BIZ UDPゴシック" panose="020B0400000000000000" pitchFamily="50" charset="-128"/>
              </a:rPr>
              <a:t>設定」を選択し「音量」の箇所より設定してください。</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C0A26A8-203B-90A0-AEF6-15F1AB4C8D25}"/>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5BA7F7D5-8542-157F-991F-9BEDDA24B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043" y="2013357"/>
            <a:ext cx="361963" cy="506747"/>
          </a:xfrm>
          <a:prstGeom prst="rect">
            <a:avLst/>
          </a:prstGeom>
        </p:spPr>
      </p:pic>
      <p:sp>
        <p:nvSpPr>
          <p:cNvPr id="15" name="矢印: 下 14">
            <a:extLst>
              <a:ext uri="{FF2B5EF4-FFF2-40B4-BE49-F238E27FC236}">
                <a16:creationId xmlns:a16="http://schemas.microsoft.com/office/drawing/2014/main" id="{8ADEA710-87F1-832D-9BEB-672D4FF07CF4}"/>
              </a:ext>
            </a:extLst>
          </p:cNvPr>
          <p:cNvSpPr/>
          <p:nvPr/>
        </p:nvSpPr>
        <p:spPr>
          <a:xfrm rot="16200000">
            <a:off x="4736541" y="5449305"/>
            <a:ext cx="715540"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9E90709-6A1A-A5B8-7695-C2683B932FB9}"/>
              </a:ext>
            </a:extLst>
          </p:cNvPr>
          <p:cNvSpPr/>
          <p:nvPr/>
        </p:nvSpPr>
        <p:spPr>
          <a:xfrm>
            <a:off x="-1" y="1059544"/>
            <a:ext cx="9956800"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08A8245-C2A7-A8A0-BD61-B3AA1EC49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25" y="3878483"/>
            <a:ext cx="3260998" cy="3165086"/>
          </a:xfrm>
          <a:prstGeom prst="rect">
            <a:avLst/>
          </a:prstGeom>
        </p:spPr>
      </p:pic>
      <p:sp>
        <p:nvSpPr>
          <p:cNvPr id="14" name="楕円 13">
            <a:extLst>
              <a:ext uri="{FF2B5EF4-FFF2-40B4-BE49-F238E27FC236}">
                <a16:creationId xmlns:a16="http://schemas.microsoft.com/office/drawing/2014/main" id="{4F215273-1025-0BAA-2199-14830BDB6A3E}"/>
              </a:ext>
            </a:extLst>
          </p:cNvPr>
          <p:cNvSpPr/>
          <p:nvPr/>
        </p:nvSpPr>
        <p:spPr>
          <a:xfrm>
            <a:off x="1418183" y="6271507"/>
            <a:ext cx="1196341" cy="457247"/>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4737183-E086-FD52-254D-B62BFC245A1A}"/>
              </a:ext>
            </a:extLst>
          </p:cNvPr>
          <p:cNvSpPr/>
          <p:nvPr/>
        </p:nvSpPr>
        <p:spPr>
          <a:xfrm>
            <a:off x="878037" y="6631806"/>
            <a:ext cx="874563" cy="50871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4" descr="C:\WINDOWS\ﾃﾞｽｸﾄｯﾌﾟ\名称未設定 1.jpg">
            <a:extLst>
              <a:ext uri="{FF2B5EF4-FFF2-40B4-BE49-F238E27FC236}">
                <a16:creationId xmlns:a16="http://schemas.microsoft.com/office/drawing/2014/main" id="{3357CE13-94A0-F469-81C9-F8BA352E73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矢印: 下 7">
            <a:extLst>
              <a:ext uri="{FF2B5EF4-FFF2-40B4-BE49-F238E27FC236}">
                <a16:creationId xmlns:a16="http://schemas.microsoft.com/office/drawing/2014/main" id="{217C8DF1-5447-AF38-5A10-5DC0CE54CB5E}"/>
              </a:ext>
            </a:extLst>
          </p:cNvPr>
          <p:cNvSpPr/>
          <p:nvPr/>
        </p:nvSpPr>
        <p:spPr>
          <a:xfrm rot="821186">
            <a:off x="9057663" y="3903900"/>
            <a:ext cx="108502" cy="1296056"/>
          </a:xfrm>
          <a:prstGeom prst="downArrow">
            <a:avLst>
              <a:gd name="adj1" fmla="val 50000"/>
              <a:gd name="adj2" fmla="val 10311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E9F7130A-3829-3B8F-EE3B-F135A047CBDA}"/>
              </a:ext>
            </a:extLst>
          </p:cNvPr>
          <p:cNvSpPr/>
          <p:nvPr/>
        </p:nvSpPr>
        <p:spPr>
          <a:xfrm rot="242057">
            <a:off x="9248288" y="3906278"/>
            <a:ext cx="114238" cy="2998186"/>
          </a:xfrm>
          <a:prstGeom prst="downArrow">
            <a:avLst>
              <a:gd name="adj1" fmla="val 50000"/>
              <a:gd name="adj2" fmla="val 87109"/>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吹き出し: 角を丸めた四角形 11">
            <a:extLst>
              <a:ext uri="{FF2B5EF4-FFF2-40B4-BE49-F238E27FC236}">
                <a16:creationId xmlns:a16="http://schemas.microsoft.com/office/drawing/2014/main" id="{7D3493B3-F0E0-E2EE-7222-253C842353A3}"/>
              </a:ext>
            </a:extLst>
          </p:cNvPr>
          <p:cNvSpPr/>
          <p:nvPr/>
        </p:nvSpPr>
        <p:spPr>
          <a:xfrm>
            <a:off x="7594493" y="3034563"/>
            <a:ext cx="2945980" cy="715541"/>
          </a:xfrm>
          <a:prstGeom prst="wedgeRoundRectCallout">
            <a:avLst>
              <a:gd name="adj1" fmla="val 15564"/>
              <a:gd name="adj2" fmla="val 65986"/>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音量を左右に調節すれば</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聞こえる大きさ、マイクの音量が</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調節できます。</a:t>
            </a:r>
          </a:p>
        </p:txBody>
      </p:sp>
      <p:sp>
        <p:nvSpPr>
          <p:cNvPr id="10" name="楕円 9">
            <a:extLst>
              <a:ext uri="{FF2B5EF4-FFF2-40B4-BE49-F238E27FC236}">
                <a16:creationId xmlns:a16="http://schemas.microsoft.com/office/drawing/2014/main" id="{014C01EC-AA16-635F-0E04-B025B5113803}"/>
              </a:ext>
            </a:extLst>
          </p:cNvPr>
          <p:cNvSpPr/>
          <p:nvPr/>
        </p:nvSpPr>
        <p:spPr>
          <a:xfrm>
            <a:off x="8449637" y="3861573"/>
            <a:ext cx="1711540" cy="3447958"/>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65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74007" y="242234"/>
            <a:ext cx="10384456"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chemeClr val="tx1"/>
                </a:solidFill>
                <a:latin typeface="BIZ UDPゴシック" panose="020B0400000000000000" pitchFamily="50" charset="-128"/>
                <a:ea typeface="BIZ UDPゴシック" panose="020B0400000000000000" pitchFamily="50" charset="-128"/>
              </a:rPr>
              <a:t>7.</a:t>
            </a:r>
            <a:r>
              <a:rPr kumimoji="1" lang="ja-JP" altLang="en-US" sz="3600" b="1" dirty="0">
                <a:solidFill>
                  <a:schemeClr val="tx1"/>
                </a:solidFill>
                <a:latin typeface="BIZ UDPゴシック" panose="020B0400000000000000" pitchFamily="50" charset="-128"/>
                <a:ea typeface="BIZ UDPゴシック" panose="020B0400000000000000" pitchFamily="50" charset="-128"/>
              </a:rPr>
              <a:t> ビデオの</a:t>
            </a:r>
            <a:r>
              <a:rPr kumimoji="1" lang="en-US" altLang="ja-JP" sz="3600" b="1" dirty="0">
                <a:solidFill>
                  <a:schemeClr val="tx1"/>
                </a:solidFill>
                <a:latin typeface="BIZ UDPゴシック" panose="020B0400000000000000" pitchFamily="50" charset="-128"/>
                <a:ea typeface="BIZ UDPゴシック" panose="020B0400000000000000" pitchFamily="50" charset="-128"/>
              </a:rPr>
              <a:t>on, off</a:t>
            </a:r>
            <a:r>
              <a:rPr kumimoji="1" lang="ja-JP" altLang="en-US" sz="3600" b="1" dirty="0">
                <a:solidFill>
                  <a:schemeClr val="tx1"/>
                </a:solidFill>
                <a:latin typeface="BIZ UDPゴシック" panose="020B0400000000000000" pitchFamily="50" charset="-128"/>
                <a:ea typeface="BIZ UDPゴシック" panose="020B0400000000000000" pitchFamily="50" charset="-128"/>
              </a:rPr>
              <a:t>、マイクの</a:t>
            </a:r>
            <a:r>
              <a:rPr kumimoji="1" lang="en-US" altLang="ja-JP" sz="3600" b="1" dirty="0">
                <a:solidFill>
                  <a:schemeClr val="tx1"/>
                </a:solidFill>
                <a:latin typeface="BIZ UDPゴシック" panose="020B0400000000000000" pitchFamily="50" charset="-128"/>
                <a:ea typeface="BIZ UDPゴシック" panose="020B0400000000000000" pitchFamily="50" charset="-128"/>
              </a:rPr>
              <a:t>on, off </a:t>
            </a:r>
            <a:r>
              <a:rPr kumimoji="1" lang="ja-JP" altLang="en-US" sz="3600" b="1" dirty="0">
                <a:solidFill>
                  <a:schemeClr val="tx1"/>
                </a:solidFill>
                <a:latin typeface="BIZ UDPゴシック" panose="020B0400000000000000" pitchFamily="50" charset="-128"/>
                <a:ea typeface="BIZ UDPゴシック" panose="020B0400000000000000" pitchFamily="50" charset="-128"/>
              </a:rPr>
              <a:t>について</a:t>
            </a:r>
            <a:endParaRPr kumimoji="1" lang="en-US" altLang="ja-JP" sz="36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174007" y="1822222"/>
            <a:ext cx="10384456" cy="13086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研修中はビデオは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にして、顔が見えるようにしてください。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休憩中はビデオ</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off</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で結構です。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マイクは研修中は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off</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ですが、グループワークや発表する場面などでは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にしていただきます。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183810" y="2889170"/>
            <a:ext cx="10000342" cy="1625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画面下の「オーディオ」「ビデオ」ボタンを押すと斜線がでてきます。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斜線の時は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off</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斜線がないときは </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になっています。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4AD90DB3-1632-2473-E47B-970686CF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013" y="5806928"/>
            <a:ext cx="1752845" cy="619211"/>
          </a:xfrm>
          <a:prstGeom prst="rect">
            <a:avLst/>
          </a:prstGeom>
        </p:spPr>
      </p:pic>
      <p:pic>
        <p:nvPicPr>
          <p:cNvPr id="29" name="図 28">
            <a:extLst>
              <a:ext uri="{FF2B5EF4-FFF2-40B4-BE49-F238E27FC236}">
                <a16:creationId xmlns:a16="http://schemas.microsoft.com/office/drawing/2014/main" id="{AEC5E448-7225-1FB7-5A07-535BD3E97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31" y="4478164"/>
            <a:ext cx="1867161" cy="571580"/>
          </a:xfrm>
          <a:prstGeom prst="rect">
            <a:avLst/>
          </a:prstGeom>
        </p:spPr>
      </p:pic>
      <p:pic>
        <p:nvPicPr>
          <p:cNvPr id="31" name="図 30">
            <a:extLst>
              <a:ext uri="{FF2B5EF4-FFF2-40B4-BE49-F238E27FC236}">
                <a16:creationId xmlns:a16="http://schemas.microsoft.com/office/drawing/2014/main" id="{DC27C663-4A2E-3F5F-58DD-A3C6903F6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218" y="4450597"/>
            <a:ext cx="3370008" cy="1894850"/>
          </a:xfrm>
          <a:prstGeom prst="rect">
            <a:avLst/>
          </a:prstGeom>
        </p:spPr>
      </p:pic>
      <p:sp>
        <p:nvSpPr>
          <p:cNvPr id="32" name="正方形/長方形 31">
            <a:extLst>
              <a:ext uri="{FF2B5EF4-FFF2-40B4-BE49-F238E27FC236}">
                <a16:creationId xmlns:a16="http://schemas.microsoft.com/office/drawing/2014/main" id="{692104B1-25A7-A1D7-FBC3-C50C05198AEE}"/>
              </a:ext>
            </a:extLst>
          </p:cNvPr>
          <p:cNvSpPr/>
          <p:nvPr/>
        </p:nvSpPr>
        <p:spPr>
          <a:xfrm>
            <a:off x="4657725" y="6276521"/>
            <a:ext cx="517207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ビデオ</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off</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ではご自身のお顔が</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上に映りません</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EAA78CBA-A6CE-8753-A7BC-91EFC7275505}"/>
              </a:ext>
            </a:extLst>
          </p:cNvPr>
          <p:cNvSpPr/>
          <p:nvPr/>
        </p:nvSpPr>
        <p:spPr>
          <a:xfrm>
            <a:off x="-1" y="1059544"/>
            <a:ext cx="9829801"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7E967576-63CD-E42D-6FD9-A40A40A403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7E37260F-8143-B5C5-5175-C4DFD73A29ED}"/>
              </a:ext>
            </a:extLst>
          </p:cNvPr>
          <p:cNvSpPr/>
          <p:nvPr/>
        </p:nvSpPr>
        <p:spPr>
          <a:xfrm>
            <a:off x="819149" y="6451037"/>
            <a:ext cx="3362326" cy="571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ボタンの上に赤い斜線が入ったら</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off</a:t>
            </a:r>
          </a:p>
        </p:txBody>
      </p:sp>
      <p:sp>
        <p:nvSpPr>
          <p:cNvPr id="8" name="正方形/長方形 7">
            <a:extLst>
              <a:ext uri="{FF2B5EF4-FFF2-40B4-BE49-F238E27FC236}">
                <a16:creationId xmlns:a16="http://schemas.microsoft.com/office/drawing/2014/main" id="{C30F8127-345B-FEA0-D962-E7CA22B3DADD}"/>
              </a:ext>
            </a:extLst>
          </p:cNvPr>
          <p:cNvSpPr/>
          <p:nvPr/>
        </p:nvSpPr>
        <p:spPr>
          <a:xfrm>
            <a:off x="1947863" y="5000726"/>
            <a:ext cx="1045646" cy="4187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p>
        </p:txBody>
      </p:sp>
      <p:sp>
        <p:nvSpPr>
          <p:cNvPr id="10" name="テキスト ボックス 9">
            <a:extLst>
              <a:ext uri="{FF2B5EF4-FFF2-40B4-BE49-F238E27FC236}">
                <a16:creationId xmlns:a16="http://schemas.microsoft.com/office/drawing/2014/main" id="{5D94BB04-E108-FD91-FA73-4B6E0830A060}"/>
              </a:ext>
            </a:extLst>
          </p:cNvPr>
          <p:cNvSpPr txBox="1"/>
          <p:nvPr/>
        </p:nvSpPr>
        <p:spPr>
          <a:xfrm>
            <a:off x="183811" y="1238250"/>
            <a:ext cx="844890" cy="461665"/>
          </a:xfrm>
          <a:prstGeom prst="rect">
            <a:avLst/>
          </a:prstGeom>
          <a:noFill/>
        </p:spPr>
        <p:txBody>
          <a:bodyPr wrap="square" rtlCol="0">
            <a:spAutoFit/>
          </a:bodyPr>
          <a:lstStyle/>
          <a:p>
            <a:r>
              <a:rPr kumimoji="1" lang="ja-JP" altLang="en-US" sz="2400" b="1" dirty="0">
                <a:solidFill>
                  <a:schemeClr val="bg1"/>
                </a:solidFill>
                <a:highlight>
                  <a:srgbClr val="FF0000"/>
                </a:highlight>
                <a:latin typeface="BIZ UDPゴシック" panose="020B0400000000000000" pitchFamily="50" charset="-128"/>
                <a:ea typeface="BIZ UDPゴシック" panose="020B0400000000000000" pitchFamily="50" charset="-128"/>
              </a:rPr>
              <a:t>重要</a:t>
            </a:r>
          </a:p>
        </p:txBody>
      </p:sp>
    </p:spTree>
    <p:extLst>
      <p:ext uri="{BB962C8B-B14F-4D97-AF65-F5344CB8AC3E}">
        <p14:creationId xmlns:p14="http://schemas.microsoft.com/office/powerpoint/2010/main" val="78548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345735" y="250144"/>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3600" b="1" dirty="0">
                <a:solidFill>
                  <a:schemeClr val="tx1"/>
                </a:solidFill>
                <a:latin typeface="BIZ UDPゴシック" panose="020B0400000000000000" pitchFamily="50" charset="-128"/>
                <a:ea typeface="BIZ UDPゴシック" panose="020B0400000000000000" pitchFamily="50" charset="-128"/>
              </a:rPr>
              <a:t>8.</a:t>
            </a:r>
            <a:r>
              <a:rPr kumimoji="1" lang="ja-JP" altLang="en-US" sz="3600" b="1" dirty="0">
                <a:solidFill>
                  <a:schemeClr val="tx1"/>
                </a:solidFill>
                <a:latin typeface="BIZ UDPゴシック" panose="020B0400000000000000" pitchFamily="50" charset="-128"/>
                <a:ea typeface="BIZ UDPゴシック" panose="020B0400000000000000" pitchFamily="50" charset="-128"/>
              </a:rPr>
              <a:t>　ビデオの設定について</a:t>
            </a:r>
            <a:endParaRPr kumimoji="1" lang="en-US" altLang="ja-JP" sz="3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A78CBA-A6CE-8753-A7BC-91EFC7275505}"/>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FC1020B1-C4EA-702B-A282-E143DC533A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D88339DB-FC89-EF13-D54C-5CFA41BEC04D}"/>
              </a:ext>
            </a:extLst>
          </p:cNvPr>
          <p:cNvSpPr/>
          <p:nvPr/>
        </p:nvSpPr>
        <p:spPr>
          <a:xfrm>
            <a:off x="345735" y="1708193"/>
            <a:ext cx="7151275"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研修中は「バーチャル背景」や「ぼかし」機能、</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「アバター」機能はご使用いただけません。</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（個人情報が映り込まないようにご注意ください）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CFBD81EE-284C-C285-64FA-196B4291EC35}"/>
              </a:ext>
            </a:extLst>
          </p:cNvPr>
          <p:cNvGrpSpPr/>
          <p:nvPr/>
        </p:nvGrpSpPr>
        <p:grpSpPr>
          <a:xfrm>
            <a:off x="345735" y="3442836"/>
            <a:ext cx="6541183" cy="1804408"/>
            <a:chOff x="244176" y="3728154"/>
            <a:chExt cx="6541183" cy="1804408"/>
          </a:xfrm>
        </p:grpSpPr>
        <p:sp>
          <p:nvSpPr>
            <p:cNvPr id="2" name="正方形/長方形 1">
              <a:extLst>
                <a:ext uri="{FF2B5EF4-FFF2-40B4-BE49-F238E27FC236}">
                  <a16:creationId xmlns:a16="http://schemas.microsoft.com/office/drawing/2014/main" id="{FA8486CF-7C82-862E-1182-D61AB598F432}"/>
                </a:ext>
              </a:extLst>
            </p:cNvPr>
            <p:cNvSpPr/>
            <p:nvPr/>
          </p:nvSpPr>
          <p:spPr>
            <a:xfrm>
              <a:off x="244176" y="3728154"/>
              <a:ext cx="6541183" cy="1804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「バーチャル背景」「ぼかし」の設定になっている方は、ビデオ　　　　　の右にある　　 より「ビデオとエフェクトの設定」から、「バーチャル背景」</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より「なし」を選択してください。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C00187FC-06FA-F02E-C088-05456F700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94" y="4303010"/>
              <a:ext cx="576524" cy="327348"/>
            </a:xfrm>
            <a:prstGeom prst="rect">
              <a:avLst/>
            </a:prstGeom>
          </p:spPr>
        </p:pic>
        <p:pic>
          <p:nvPicPr>
            <p:cNvPr id="13" name="図 12">
              <a:extLst>
                <a:ext uri="{FF2B5EF4-FFF2-40B4-BE49-F238E27FC236}">
                  <a16:creationId xmlns:a16="http://schemas.microsoft.com/office/drawing/2014/main" id="{CEB0BEFA-4E0D-6801-89F8-1E4C7995A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056" y="4354094"/>
              <a:ext cx="309354" cy="276264"/>
            </a:xfrm>
            <a:prstGeom prst="rect">
              <a:avLst/>
            </a:prstGeom>
          </p:spPr>
        </p:pic>
      </p:grpSp>
      <p:sp>
        <p:nvSpPr>
          <p:cNvPr id="8" name="吹き出し: 角を丸めた四角形 7">
            <a:extLst>
              <a:ext uri="{FF2B5EF4-FFF2-40B4-BE49-F238E27FC236}">
                <a16:creationId xmlns:a16="http://schemas.microsoft.com/office/drawing/2014/main" id="{7C914D33-7943-4227-6F5A-F58BA9B77C65}"/>
              </a:ext>
            </a:extLst>
          </p:cNvPr>
          <p:cNvSpPr/>
          <p:nvPr/>
        </p:nvSpPr>
        <p:spPr>
          <a:xfrm>
            <a:off x="710469" y="6040365"/>
            <a:ext cx="2432781" cy="715541"/>
          </a:xfrm>
          <a:prstGeom prst="wedgeRoundRectCallout">
            <a:avLst>
              <a:gd name="adj1" fmla="val 99414"/>
              <a:gd name="adj2" fmla="val 55780"/>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「ビデオ」の横の　　　　　を選択</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5F9165B5-598B-9075-48D4-FC638CD18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911" y="6278857"/>
            <a:ext cx="419158" cy="276264"/>
          </a:xfrm>
          <a:prstGeom prst="rect">
            <a:avLst/>
          </a:prstGeom>
        </p:spPr>
      </p:pic>
      <p:grpSp>
        <p:nvGrpSpPr>
          <p:cNvPr id="19" name="グループ化 18">
            <a:extLst>
              <a:ext uri="{FF2B5EF4-FFF2-40B4-BE49-F238E27FC236}">
                <a16:creationId xmlns:a16="http://schemas.microsoft.com/office/drawing/2014/main" id="{B72F5052-40B9-1E89-DEA8-73EB4A486A22}"/>
              </a:ext>
            </a:extLst>
          </p:cNvPr>
          <p:cNvGrpSpPr/>
          <p:nvPr/>
        </p:nvGrpSpPr>
        <p:grpSpPr>
          <a:xfrm>
            <a:off x="7574687" y="1627158"/>
            <a:ext cx="2331799" cy="5466985"/>
            <a:chOff x="7753350" y="3321383"/>
            <a:chExt cx="1429663" cy="3864803"/>
          </a:xfrm>
        </p:grpSpPr>
        <p:pic>
          <p:nvPicPr>
            <p:cNvPr id="12" name="図 11">
              <a:extLst>
                <a:ext uri="{FF2B5EF4-FFF2-40B4-BE49-F238E27FC236}">
                  <a16:creationId xmlns:a16="http://schemas.microsoft.com/office/drawing/2014/main" id="{5E60A611-B625-2471-621A-23C49E31DA26}"/>
                </a:ext>
              </a:extLst>
            </p:cNvPr>
            <p:cNvPicPr>
              <a:picLocks noChangeAspect="1"/>
            </p:cNvPicPr>
            <p:nvPr/>
          </p:nvPicPr>
          <p:blipFill>
            <a:blip r:embed="rId5"/>
            <a:stretch>
              <a:fillRect/>
            </a:stretch>
          </p:blipFill>
          <p:spPr>
            <a:xfrm>
              <a:off x="7753350" y="3321383"/>
              <a:ext cx="1429663" cy="3864803"/>
            </a:xfrm>
            <a:prstGeom prst="rect">
              <a:avLst/>
            </a:prstGeom>
          </p:spPr>
        </p:pic>
        <p:sp>
          <p:nvSpPr>
            <p:cNvPr id="23" name="正方形/長方形 22">
              <a:extLst>
                <a:ext uri="{FF2B5EF4-FFF2-40B4-BE49-F238E27FC236}">
                  <a16:creationId xmlns:a16="http://schemas.microsoft.com/office/drawing/2014/main" id="{E3221255-DDF1-DCDC-9FC0-06F3DAA4EEB4}"/>
                </a:ext>
              </a:extLst>
            </p:cNvPr>
            <p:cNvSpPr/>
            <p:nvPr/>
          </p:nvSpPr>
          <p:spPr>
            <a:xfrm>
              <a:off x="7792363" y="3565138"/>
              <a:ext cx="1343025" cy="8269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吹き出し: 角を丸めた四角形 14">
            <a:extLst>
              <a:ext uri="{FF2B5EF4-FFF2-40B4-BE49-F238E27FC236}">
                <a16:creationId xmlns:a16="http://schemas.microsoft.com/office/drawing/2014/main" id="{8B88E417-6D9B-BD09-E773-F7304DA2A676}"/>
              </a:ext>
            </a:extLst>
          </p:cNvPr>
          <p:cNvSpPr/>
          <p:nvPr/>
        </p:nvSpPr>
        <p:spPr>
          <a:xfrm>
            <a:off x="7668149" y="4880760"/>
            <a:ext cx="2695952" cy="885370"/>
          </a:xfrm>
          <a:prstGeom prst="wedgeRoundRectCallout">
            <a:avLst>
              <a:gd name="adj1" fmla="val -12420"/>
              <a:gd name="adj2" fmla="val -10137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「ぼかし」機能は使用禁止です</a:t>
            </a: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個人情報は映り込まないようにしてください。</a:t>
            </a:r>
          </a:p>
        </p:txBody>
      </p:sp>
      <p:grpSp>
        <p:nvGrpSpPr>
          <p:cNvPr id="26" name="グループ化 25">
            <a:extLst>
              <a:ext uri="{FF2B5EF4-FFF2-40B4-BE49-F238E27FC236}">
                <a16:creationId xmlns:a16="http://schemas.microsoft.com/office/drawing/2014/main" id="{285F6924-6572-AC11-B635-61E5C420CD9D}"/>
              </a:ext>
            </a:extLst>
          </p:cNvPr>
          <p:cNvGrpSpPr/>
          <p:nvPr/>
        </p:nvGrpSpPr>
        <p:grpSpPr>
          <a:xfrm>
            <a:off x="3247190" y="5528902"/>
            <a:ext cx="3226565" cy="1590740"/>
            <a:chOff x="1897885" y="5712907"/>
            <a:chExt cx="3226565" cy="1590740"/>
          </a:xfrm>
        </p:grpSpPr>
        <p:pic>
          <p:nvPicPr>
            <p:cNvPr id="18" name="図 17">
              <a:extLst>
                <a:ext uri="{FF2B5EF4-FFF2-40B4-BE49-F238E27FC236}">
                  <a16:creationId xmlns:a16="http://schemas.microsoft.com/office/drawing/2014/main" id="{4F2C4445-27AD-1945-9A73-3CD75EB486B7}"/>
                </a:ext>
              </a:extLst>
            </p:cNvPr>
            <p:cNvPicPr>
              <a:picLocks noChangeAspect="1"/>
            </p:cNvPicPr>
            <p:nvPr/>
          </p:nvPicPr>
          <p:blipFill>
            <a:blip r:embed="rId6"/>
            <a:srcRect r="56283"/>
            <a:stretch>
              <a:fillRect/>
            </a:stretch>
          </p:blipFill>
          <p:spPr>
            <a:xfrm>
              <a:off x="1897885" y="5712907"/>
              <a:ext cx="3226565" cy="1574448"/>
            </a:xfrm>
            <a:prstGeom prst="rect">
              <a:avLst/>
            </a:prstGeom>
          </p:spPr>
        </p:pic>
        <p:sp>
          <p:nvSpPr>
            <p:cNvPr id="10" name="楕円 9">
              <a:extLst>
                <a:ext uri="{FF2B5EF4-FFF2-40B4-BE49-F238E27FC236}">
                  <a16:creationId xmlns:a16="http://schemas.microsoft.com/office/drawing/2014/main" id="{81D9E394-7C57-3E03-4894-0B676BC0E008}"/>
                </a:ext>
              </a:extLst>
            </p:cNvPr>
            <p:cNvSpPr/>
            <p:nvPr/>
          </p:nvSpPr>
          <p:spPr>
            <a:xfrm>
              <a:off x="3038475" y="6705600"/>
              <a:ext cx="1057275" cy="304800"/>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573B4FD-9B5A-3A79-2A2A-710BD6ED8B2D}"/>
                </a:ext>
              </a:extLst>
            </p:cNvPr>
            <p:cNvPicPr>
              <a:picLocks noChangeAspect="1"/>
            </p:cNvPicPr>
            <p:nvPr/>
          </p:nvPicPr>
          <p:blipFill>
            <a:blip r:embed="rId7"/>
            <a:stretch>
              <a:fillRect/>
            </a:stretch>
          </p:blipFill>
          <p:spPr>
            <a:xfrm>
              <a:off x="1897885" y="6900209"/>
              <a:ext cx="578615" cy="403438"/>
            </a:xfrm>
            <a:prstGeom prst="rect">
              <a:avLst/>
            </a:prstGeom>
          </p:spPr>
        </p:pic>
      </p:grpSp>
      <p:sp>
        <p:nvSpPr>
          <p:cNvPr id="29" name="矢印: 右 28">
            <a:extLst>
              <a:ext uri="{FF2B5EF4-FFF2-40B4-BE49-F238E27FC236}">
                <a16:creationId xmlns:a16="http://schemas.microsoft.com/office/drawing/2014/main" id="{9775EB09-457A-F86B-43F7-1459C1668B0C}"/>
              </a:ext>
            </a:extLst>
          </p:cNvPr>
          <p:cNvSpPr/>
          <p:nvPr/>
        </p:nvSpPr>
        <p:spPr>
          <a:xfrm rot="18929372">
            <a:off x="6518717" y="5032932"/>
            <a:ext cx="1040445" cy="287401"/>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694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345735" y="250144"/>
            <a:ext cx="776004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9.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名前表示の変更について①</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0848" y="2618197"/>
            <a:ext cx="10000342" cy="153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名前変更の方法①</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ご自身が映られている画面右上の　　　  をクリックし、</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プルダウンメニューから「名前の変更」を選択して変更してください。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65E3C4C-103E-48C1-D838-86DB344EC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01" y="4169482"/>
            <a:ext cx="5490048" cy="3091036"/>
          </a:xfrm>
          <a:prstGeom prst="rect">
            <a:avLst/>
          </a:prstGeom>
        </p:spPr>
      </p:pic>
      <p:sp>
        <p:nvSpPr>
          <p:cNvPr id="8" name="楕円 7">
            <a:extLst>
              <a:ext uri="{FF2B5EF4-FFF2-40B4-BE49-F238E27FC236}">
                <a16:creationId xmlns:a16="http://schemas.microsoft.com/office/drawing/2014/main" id="{7111A0AE-CA70-73A7-F0C9-8A9DF41FD7E4}"/>
              </a:ext>
            </a:extLst>
          </p:cNvPr>
          <p:cNvSpPr/>
          <p:nvPr/>
        </p:nvSpPr>
        <p:spPr>
          <a:xfrm>
            <a:off x="5787496" y="3973579"/>
            <a:ext cx="692404"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D572B3EE-F7A7-268A-B4FA-7B1F6F96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859" y="3056488"/>
            <a:ext cx="569870" cy="495038"/>
          </a:xfrm>
          <a:prstGeom prst="rect">
            <a:avLst/>
          </a:prstGeom>
        </p:spPr>
      </p:pic>
      <p:pic>
        <p:nvPicPr>
          <p:cNvPr id="14" name="図 13">
            <a:extLst>
              <a:ext uri="{FF2B5EF4-FFF2-40B4-BE49-F238E27FC236}">
                <a16:creationId xmlns:a16="http://schemas.microsoft.com/office/drawing/2014/main" id="{41A0547E-475E-3F88-A918-06F5FA67A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106" y="4871450"/>
            <a:ext cx="2282468" cy="885370"/>
          </a:xfrm>
          <a:prstGeom prst="rect">
            <a:avLst/>
          </a:prstGeom>
        </p:spPr>
      </p:pic>
      <p:sp>
        <p:nvSpPr>
          <p:cNvPr id="15" name="矢印: 右 14">
            <a:extLst>
              <a:ext uri="{FF2B5EF4-FFF2-40B4-BE49-F238E27FC236}">
                <a16:creationId xmlns:a16="http://schemas.microsoft.com/office/drawing/2014/main" id="{5D985B7C-4181-8B36-82E5-60F84A892584}"/>
              </a:ext>
            </a:extLst>
          </p:cNvPr>
          <p:cNvSpPr/>
          <p:nvPr/>
        </p:nvSpPr>
        <p:spPr>
          <a:xfrm>
            <a:off x="6479900" y="5211228"/>
            <a:ext cx="412496" cy="205814"/>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BA8EF41-2153-B942-251E-4F27F339C92B}"/>
              </a:ext>
            </a:extLst>
          </p:cNvPr>
          <p:cNvSpPr/>
          <p:nvPr/>
        </p:nvSpPr>
        <p:spPr>
          <a:xfrm>
            <a:off x="0"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WINDOWS\ﾃﾞｽｸﾄｯﾌﾟ\名称未設定 1.jpg">
            <a:extLst>
              <a:ext uri="{FF2B5EF4-FFF2-40B4-BE49-F238E27FC236}">
                <a16:creationId xmlns:a16="http://schemas.microsoft.com/office/drawing/2014/main" id="{BD2E3CD7-26CC-8288-372D-2123B525A1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E9985D9C-62F8-1EE3-4C93-3F0268D2E870}"/>
              </a:ext>
            </a:extLst>
          </p:cNvPr>
          <p:cNvSpPr/>
          <p:nvPr/>
        </p:nvSpPr>
        <p:spPr>
          <a:xfrm>
            <a:off x="350623" y="1280388"/>
            <a:ext cx="10000342" cy="1257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研修期間中は、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に入ったときに表示されるお名前は</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ご自身で　「　班番号　受講番号　お名前　」　に変更していただきます。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班番号は研修毎に変わります。毎回の研修前に受講生専用ページからご確認下さい</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名前変更の方法は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2</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種類あります。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0747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A8486CF-7C82-862E-1182-D61AB598F432}"/>
              </a:ext>
            </a:extLst>
          </p:cNvPr>
          <p:cNvSpPr/>
          <p:nvPr/>
        </p:nvSpPr>
        <p:spPr>
          <a:xfrm>
            <a:off x="174284" y="1057732"/>
            <a:ext cx="3311865" cy="6878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名前変更の仕方②</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BA8EF41-2153-B942-251E-4F27F339C92B}"/>
              </a:ext>
            </a:extLst>
          </p:cNvPr>
          <p:cNvSpPr/>
          <p:nvPr/>
        </p:nvSpPr>
        <p:spPr>
          <a:xfrm>
            <a:off x="0"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WINDOWS\ﾃﾞｽｸﾄｯﾌﾟ\名称未設定 1.jpg">
            <a:extLst>
              <a:ext uri="{FF2B5EF4-FFF2-40B4-BE49-F238E27FC236}">
                <a16:creationId xmlns:a16="http://schemas.microsoft.com/office/drawing/2014/main" id="{BD2E3CD7-26CC-8288-372D-2123B525A1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4EE21A50-54BF-F4A1-F59E-7B53616275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9" r="4965"/>
          <a:stretch/>
        </p:blipFill>
        <p:spPr>
          <a:xfrm>
            <a:off x="119186" y="3470026"/>
            <a:ext cx="3890348" cy="2298917"/>
          </a:xfrm>
          <a:prstGeom prst="rect">
            <a:avLst/>
          </a:prstGeom>
        </p:spPr>
      </p:pic>
      <p:sp>
        <p:nvSpPr>
          <p:cNvPr id="8" name="楕円 7">
            <a:extLst>
              <a:ext uri="{FF2B5EF4-FFF2-40B4-BE49-F238E27FC236}">
                <a16:creationId xmlns:a16="http://schemas.microsoft.com/office/drawing/2014/main" id="{7111A0AE-CA70-73A7-F0C9-8A9DF41FD7E4}"/>
              </a:ext>
            </a:extLst>
          </p:cNvPr>
          <p:cNvSpPr/>
          <p:nvPr/>
        </p:nvSpPr>
        <p:spPr>
          <a:xfrm>
            <a:off x="821126" y="5475895"/>
            <a:ext cx="692404"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81A61B0F-603D-4C7D-4990-C4E2ED9F5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07" y="2175094"/>
            <a:ext cx="657317" cy="504895"/>
          </a:xfrm>
          <a:prstGeom prst="rect">
            <a:avLst/>
          </a:prstGeom>
        </p:spPr>
      </p:pic>
      <p:sp>
        <p:nvSpPr>
          <p:cNvPr id="34" name="テキスト ボックス 33">
            <a:extLst>
              <a:ext uri="{FF2B5EF4-FFF2-40B4-BE49-F238E27FC236}">
                <a16:creationId xmlns:a16="http://schemas.microsoft.com/office/drawing/2014/main" id="{E2345A1D-E860-3938-D074-96EAB9B42038}"/>
              </a:ext>
            </a:extLst>
          </p:cNvPr>
          <p:cNvSpPr txBox="1"/>
          <p:nvPr/>
        </p:nvSpPr>
        <p:spPr>
          <a:xfrm>
            <a:off x="4210049" y="1742103"/>
            <a:ext cx="6481763" cy="1200329"/>
          </a:xfrm>
          <a:prstGeom prst="rect">
            <a:avLst/>
          </a:prstGeom>
          <a:noFill/>
        </p:spPr>
        <p:txBody>
          <a:bodyPr wrap="square">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２</a:t>
            </a:r>
            <a:r>
              <a:rPr kumimoji="1" lang="en-US" altLang="ja-JP" sz="18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参加者の欄</a:t>
            </a:r>
            <a:r>
              <a:rPr kumimoji="1" lang="ja-JP" altLang="en-US" b="1" dirty="0">
                <a:latin typeface="BIZ UDPゴシック" panose="020B0400000000000000" pitchFamily="50" charset="-128"/>
                <a:ea typeface="BIZ UDPゴシック" panose="020B0400000000000000" pitchFamily="50" charset="-128"/>
              </a:rPr>
              <a:t>がでてきます。</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　　ご自身が一番上に表示されるので、名前の箇所にカーソル</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を持っていくと、名前の横に　　　</a:t>
            </a:r>
            <a:r>
              <a:rPr kumimoji="1" lang="ja-JP" altLang="en-US" b="1" dirty="0">
                <a:latin typeface="BIZ UDPゴシック" panose="020B0400000000000000" pitchFamily="50" charset="-128"/>
                <a:ea typeface="BIZ UDPゴシック" panose="020B0400000000000000" pitchFamily="50" charset="-128"/>
              </a:rPr>
              <a:t>マークが出てくるので、</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クリックして名前の変更を選択します</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88F6E472-E78A-2ED5-D719-7E7BB2069D3F}"/>
              </a:ext>
            </a:extLst>
          </p:cNvPr>
          <p:cNvSpPr txBox="1"/>
          <p:nvPr/>
        </p:nvSpPr>
        <p:spPr>
          <a:xfrm>
            <a:off x="119186" y="1690581"/>
            <a:ext cx="3657599" cy="852669"/>
          </a:xfrm>
          <a:prstGeom prst="rect">
            <a:avLst/>
          </a:prstGeom>
          <a:noFill/>
        </p:spPr>
        <p:txBody>
          <a:bodyPr wrap="square">
            <a:spAutoFit/>
          </a:bodyPr>
          <a:lstStyle/>
          <a:p>
            <a:pPr>
              <a:lnSpc>
                <a:spcPct val="150000"/>
              </a:lnSpc>
            </a:pPr>
            <a:r>
              <a:rPr kumimoji="1" lang="en-US" altLang="ja-JP" sz="18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　下のメニューバーより「参加者」　　　　</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をクリック</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734AFDC7-26B7-4AEB-14F0-5F7922093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023" y="2333463"/>
            <a:ext cx="299591" cy="308819"/>
          </a:xfrm>
          <a:prstGeom prst="rect">
            <a:avLst/>
          </a:prstGeom>
        </p:spPr>
      </p:pic>
      <p:sp>
        <p:nvSpPr>
          <p:cNvPr id="52" name="テキスト ボックス 51">
            <a:extLst>
              <a:ext uri="{FF2B5EF4-FFF2-40B4-BE49-F238E27FC236}">
                <a16:creationId xmlns:a16="http://schemas.microsoft.com/office/drawing/2014/main" id="{52E0C1F3-F04B-97D7-572F-168A65815153}"/>
              </a:ext>
            </a:extLst>
          </p:cNvPr>
          <p:cNvSpPr txBox="1"/>
          <p:nvPr/>
        </p:nvSpPr>
        <p:spPr>
          <a:xfrm>
            <a:off x="7475431" y="6285334"/>
            <a:ext cx="2684166" cy="646331"/>
          </a:xfrm>
          <a:prstGeom prst="rect">
            <a:avLst/>
          </a:prstGeom>
          <a:noFill/>
        </p:spPr>
        <p:txBody>
          <a:bodyPr wrap="square">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この画面に入力し、</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名前を変更してください。</a:t>
            </a:r>
            <a:endParaRPr lang="ja-JP" altLang="en-US" dirty="0"/>
          </a:p>
        </p:txBody>
      </p:sp>
      <p:grpSp>
        <p:nvGrpSpPr>
          <p:cNvPr id="13" name="グループ化 12">
            <a:extLst>
              <a:ext uri="{FF2B5EF4-FFF2-40B4-BE49-F238E27FC236}">
                <a16:creationId xmlns:a16="http://schemas.microsoft.com/office/drawing/2014/main" id="{0A58C8F5-31DD-A906-9F40-D07E6B08CC28}"/>
              </a:ext>
            </a:extLst>
          </p:cNvPr>
          <p:cNvGrpSpPr/>
          <p:nvPr/>
        </p:nvGrpSpPr>
        <p:grpSpPr>
          <a:xfrm>
            <a:off x="5006272" y="3107109"/>
            <a:ext cx="4671128" cy="2869741"/>
            <a:chOff x="5196772" y="2922158"/>
            <a:chExt cx="4671128" cy="2869741"/>
          </a:xfrm>
        </p:grpSpPr>
        <p:grpSp>
          <p:nvGrpSpPr>
            <p:cNvPr id="9" name="グループ化 8">
              <a:extLst>
                <a:ext uri="{FF2B5EF4-FFF2-40B4-BE49-F238E27FC236}">
                  <a16:creationId xmlns:a16="http://schemas.microsoft.com/office/drawing/2014/main" id="{337B84A4-E83A-78CB-2385-7712348663A4}"/>
                </a:ext>
              </a:extLst>
            </p:cNvPr>
            <p:cNvGrpSpPr/>
            <p:nvPr/>
          </p:nvGrpSpPr>
          <p:grpSpPr>
            <a:xfrm>
              <a:off x="5196772" y="2922158"/>
              <a:ext cx="4503166" cy="2869741"/>
              <a:chOff x="4741060" y="3136585"/>
              <a:chExt cx="1488084" cy="1063644"/>
            </a:xfrm>
          </p:grpSpPr>
          <p:pic>
            <p:nvPicPr>
              <p:cNvPr id="5" name="図 4">
                <a:extLst>
                  <a:ext uri="{FF2B5EF4-FFF2-40B4-BE49-F238E27FC236}">
                    <a16:creationId xmlns:a16="http://schemas.microsoft.com/office/drawing/2014/main" id="{B4BA157D-6F8C-48BE-7574-BC6D810066D7}"/>
                  </a:ext>
                </a:extLst>
              </p:cNvPr>
              <p:cNvPicPr>
                <a:picLocks noChangeAspect="1"/>
              </p:cNvPicPr>
              <p:nvPr/>
            </p:nvPicPr>
            <p:blipFill>
              <a:blip r:embed="rId6"/>
              <a:srcRect l="34427" t="24331" r="21793" b="28155"/>
              <a:stretch>
                <a:fillRect/>
              </a:stretch>
            </p:blipFill>
            <p:spPr>
              <a:xfrm>
                <a:off x="4741060" y="3136585"/>
                <a:ext cx="1488084" cy="1063644"/>
              </a:xfrm>
              <a:prstGeom prst="rect">
                <a:avLst/>
              </a:prstGeom>
            </p:spPr>
          </p:pic>
          <p:pic>
            <p:nvPicPr>
              <p:cNvPr id="7" name="図 6">
                <a:extLst>
                  <a:ext uri="{FF2B5EF4-FFF2-40B4-BE49-F238E27FC236}">
                    <a16:creationId xmlns:a16="http://schemas.microsoft.com/office/drawing/2014/main" id="{2E70E174-B88B-0241-B092-B60F17977274}"/>
                  </a:ext>
                </a:extLst>
              </p:cNvPr>
              <p:cNvPicPr>
                <a:picLocks noChangeAspect="1"/>
              </p:cNvPicPr>
              <p:nvPr/>
            </p:nvPicPr>
            <p:blipFill>
              <a:blip r:embed="rId6"/>
              <a:srcRect l="67554" t="58554" r="22637" b="28155"/>
              <a:stretch>
                <a:fillRect/>
              </a:stretch>
            </p:blipFill>
            <p:spPr>
              <a:xfrm>
                <a:off x="5832352" y="3631070"/>
                <a:ext cx="333375" cy="297533"/>
              </a:xfrm>
              <a:prstGeom prst="rect">
                <a:avLst/>
              </a:prstGeom>
            </p:spPr>
          </p:pic>
        </p:grpSp>
        <p:sp>
          <p:nvSpPr>
            <p:cNvPr id="19" name="楕円 18">
              <a:extLst>
                <a:ext uri="{FF2B5EF4-FFF2-40B4-BE49-F238E27FC236}">
                  <a16:creationId xmlns:a16="http://schemas.microsoft.com/office/drawing/2014/main" id="{220171A6-CC6D-B039-2B87-108F6576D16E}"/>
                </a:ext>
              </a:extLst>
            </p:cNvPr>
            <p:cNvSpPr/>
            <p:nvPr/>
          </p:nvSpPr>
          <p:spPr>
            <a:xfrm>
              <a:off x="8073094" y="3222914"/>
              <a:ext cx="1794806" cy="436515"/>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65E8E1C5-CF97-52AE-F07E-3298A4B9389A}"/>
                </a:ext>
              </a:extLst>
            </p:cNvPr>
            <p:cNvCxnSpPr/>
            <p:nvPr/>
          </p:nvCxnSpPr>
          <p:spPr>
            <a:xfrm>
              <a:off x="5196772" y="4124325"/>
              <a:ext cx="0" cy="1085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0" name="図 49">
            <a:extLst>
              <a:ext uri="{FF2B5EF4-FFF2-40B4-BE49-F238E27FC236}">
                <a16:creationId xmlns:a16="http://schemas.microsoft.com/office/drawing/2014/main" id="{A49960B8-7782-4B36-FF58-5C984C151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0102" y="6173517"/>
            <a:ext cx="2302929" cy="883476"/>
          </a:xfrm>
          <a:prstGeom prst="rect">
            <a:avLst/>
          </a:prstGeom>
          <a:ln>
            <a:solidFill>
              <a:schemeClr val="tx1"/>
            </a:solidFill>
          </a:ln>
        </p:spPr>
      </p:pic>
    </p:spTree>
    <p:extLst>
      <p:ext uri="{BB962C8B-B14F-4D97-AF65-F5344CB8AC3E}">
        <p14:creationId xmlns:p14="http://schemas.microsoft.com/office/powerpoint/2010/main" val="32645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91309" y="250144"/>
            <a:ext cx="639046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10.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画面表示機能について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642778" y="1220674"/>
            <a:ext cx="9168929" cy="1769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ご自身が見る画面の表示を設定することができます。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画面右上にある　　　　ボタンを押すと</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4</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種類の画面設定ができます。種類は次のページです。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状況に応じてお好きな画面表示でご受講ください。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7A50DF31-D470-97B3-D1EE-C19889144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12" y="3208469"/>
            <a:ext cx="7061598" cy="3894829"/>
          </a:xfrm>
          <a:prstGeom prst="rect">
            <a:avLst/>
          </a:prstGeom>
        </p:spPr>
      </p:pic>
      <p:sp>
        <p:nvSpPr>
          <p:cNvPr id="30" name="楕円 29">
            <a:extLst>
              <a:ext uri="{FF2B5EF4-FFF2-40B4-BE49-F238E27FC236}">
                <a16:creationId xmlns:a16="http://schemas.microsoft.com/office/drawing/2014/main" id="{C1201D4C-0B35-FC6C-7FD3-14F62C733734}"/>
              </a:ext>
            </a:extLst>
          </p:cNvPr>
          <p:cNvSpPr/>
          <p:nvPr/>
        </p:nvSpPr>
        <p:spPr>
          <a:xfrm>
            <a:off x="5909460" y="3087809"/>
            <a:ext cx="1885950" cy="1533783"/>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4" descr="C:\WINDOWS\ﾃﾞｽｸﾄｯﾌﾟ\名称未設定 1.jpg">
            <a:extLst>
              <a:ext uri="{FF2B5EF4-FFF2-40B4-BE49-F238E27FC236}">
                <a16:creationId xmlns:a16="http://schemas.microsoft.com/office/drawing/2014/main" id="{BB49C8C2-3CC6-EF20-3448-51C07250EF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吹き出し: 角を丸めた四角形 4">
            <a:extLst>
              <a:ext uri="{FF2B5EF4-FFF2-40B4-BE49-F238E27FC236}">
                <a16:creationId xmlns:a16="http://schemas.microsoft.com/office/drawing/2014/main" id="{2865AEFC-1F37-C11D-0614-95A92BDC7C4D}"/>
              </a:ext>
            </a:extLst>
          </p:cNvPr>
          <p:cNvSpPr/>
          <p:nvPr/>
        </p:nvSpPr>
        <p:spPr>
          <a:xfrm>
            <a:off x="7962899" y="3818810"/>
            <a:ext cx="2671763" cy="2520191"/>
          </a:xfrm>
          <a:prstGeom prst="wedgeRoundRectCallout">
            <a:avLst>
              <a:gd name="adj1" fmla="val -78845"/>
              <a:gd name="adj2" fmla="val -46737"/>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「セルフビューを非表示」を選択するとご自身の</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画面が消えますので</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ご注意ください。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（他の受講者からは見えています）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もう一度押すと再び</a:t>
            </a:r>
          </a:p>
          <a:p>
            <a:r>
              <a:rPr kumimoji="1" lang="ja-JP" altLang="en-US" sz="1600" dirty="0">
                <a:solidFill>
                  <a:schemeClr val="tx1"/>
                </a:solidFill>
                <a:latin typeface="BIZ UDPゴシック" panose="020B0400000000000000" pitchFamily="50" charset="-128"/>
                <a:ea typeface="BIZ UDPゴシック" panose="020B0400000000000000" pitchFamily="50" charset="-128"/>
              </a:rPr>
              <a:t>ご自身の画面が出てきます。</a:t>
            </a:r>
          </a:p>
        </p:txBody>
      </p:sp>
      <p:pic>
        <p:nvPicPr>
          <p:cNvPr id="8" name="図 7">
            <a:extLst>
              <a:ext uri="{FF2B5EF4-FFF2-40B4-BE49-F238E27FC236}">
                <a16:creationId xmlns:a16="http://schemas.microsoft.com/office/drawing/2014/main" id="{9C1FE7C6-DC25-5995-624D-0D4B55139A8B}"/>
              </a:ext>
            </a:extLst>
          </p:cNvPr>
          <p:cNvPicPr>
            <a:picLocks noChangeAspect="1"/>
          </p:cNvPicPr>
          <p:nvPr/>
        </p:nvPicPr>
        <p:blipFill>
          <a:blip r:embed="rId4"/>
          <a:stretch>
            <a:fillRect/>
          </a:stretch>
        </p:blipFill>
        <p:spPr>
          <a:xfrm>
            <a:off x="6474124" y="3224769"/>
            <a:ext cx="756621" cy="1188082"/>
          </a:xfrm>
          <a:prstGeom prst="rect">
            <a:avLst/>
          </a:prstGeom>
        </p:spPr>
      </p:pic>
      <p:pic>
        <p:nvPicPr>
          <p:cNvPr id="9" name="図 8">
            <a:extLst>
              <a:ext uri="{FF2B5EF4-FFF2-40B4-BE49-F238E27FC236}">
                <a16:creationId xmlns:a16="http://schemas.microsoft.com/office/drawing/2014/main" id="{7BBA5CCA-9095-C28E-B857-16AF02D6587F}"/>
              </a:ext>
            </a:extLst>
          </p:cNvPr>
          <p:cNvPicPr>
            <a:picLocks noChangeAspect="1"/>
          </p:cNvPicPr>
          <p:nvPr/>
        </p:nvPicPr>
        <p:blipFill>
          <a:blip r:embed="rId5"/>
          <a:stretch>
            <a:fillRect/>
          </a:stretch>
        </p:blipFill>
        <p:spPr>
          <a:xfrm>
            <a:off x="3035877" y="1731612"/>
            <a:ext cx="488374" cy="416022"/>
          </a:xfrm>
          <a:prstGeom prst="rect">
            <a:avLst/>
          </a:prstGeom>
        </p:spPr>
      </p:pic>
    </p:spTree>
    <p:extLst>
      <p:ext uri="{BB962C8B-B14F-4D97-AF65-F5344CB8AC3E}">
        <p14:creationId xmlns:p14="http://schemas.microsoft.com/office/powerpoint/2010/main" val="362092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360168" y="250144"/>
            <a:ext cx="931723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11.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主な画面表示機能について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691121" y="1220130"/>
            <a:ext cx="2643347" cy="38103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スピーカービュー</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73B7423-BD68-F31E-C226-8D38A283E805}"/>
              </a:ext>
            </a:extLst>
          </p:cNvPr>
          <p:cNvSpPr/>
          <p:nvPr/>
        </p:nvSpPr>
        <p:spPr>
          <a:xfrm>
            <a:off x="5933509" y="1220130"/>
            <a:ext cx="2643347" cy="38103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ギャラリービュー</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E5979C9A-FE2A-982F-7978-03F466447A8B}"/>
              </a:ext>
            </a:extLst>
          </p:cNvPr>
          <p:cNvSpPr/>
          <p:nvPr/>
        </p:nvSpPr>
        <p:spPr>
          <a:xfrm>
            <a:off x="681596" y="4102069"/>
            <a:ext cx="3668427" cy="364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マルチスピーカービュー</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D467C2-F28A-3874-75F0-398AD379B09F}"/>
              </a:ext>
            </a:extLst>
          </p:cNvPr>
          <p:cNvSpPr txBox="1"/>
          <p:nvPr/>
        </p:nvSpPr>
        <p:spPr>
          <a:xfrm>
            <a:off x="561404" y="1637625"/>
            <a:ext cx="4810696" cy="646331"/>
          </a:xfrm>
          <a:prstGeom prst="rect">
            <a:avLst/>
          </a:prstGeom>
          <a:noFill/>
        </p:spPr>
        <p:txBody>
          <a:bodyPr wrap="square">
            <a:spAutoFit/>
          </a:bodyPr>
          <a:lstStyle/>
          <a:p>
            <a:pPr algn="l"/>
            <a:r>
              <a:rPr lang="ja-JP" altLang="en-US" b="0" i="0" dirty="0">
                <a:solidFill>
                  <a:srgbClr val="000000"/>
                </a:solidFill>
                <a:effectLst/>
                <a:latin typeface="BIZ UDPゴシック" panose="020B0400000000000000" pitchFamily="50" charset="-128"/>
                <a:ea typeface="BIZ UDPゴシック" panose="020B0400000000000000" pitchFamily="50" charset="-128"/>
              </a:rPr>
              <a:t>話している人が大きく映ります。</a:t>
            </a:r>
          </a:p>
          <a:p>
            <a:pPr algn="l"/>
            <a:r>
              <a:rPr lang="ja-JP" altLang="en-US" dirty="0">
                <a:solidFill>
                  <a:srgbClr val="000000"/>
                </a:solidFill>
                <a:latin typeface="BIZ UDPゴシック" panose="020B0400000000000000" pitchFamily="50" charset="-128"/>
                <a:ea typeface="BIZ UDPゴシック" panose="020B0400000000000000" pitchFamily="50" charset="-128"/>
              </a:rPr>
              <a:t>研修</a:t>
            </a:r>
            <a:r>
              <a:rPr lang="ja-JP" altLang="en-US" b="0" i="0" dirty="0">
                <a:solidFill>
                  <a:srgbClr val="000000"/>
                </a:solidFill>
                <a:effectLst/>
                <a:latin typeface="BIZ UDPゴシック" panose="020B0400000000000000" pitchFamily="50" charset="-128"/>
                <a:ea typeface="BIZ UDPゴシック" panose="020B0400000000000000" pitchFamily="50" charset="-128"/>
              </a:rPr>
              <a:t>の時に、講師や発表者</a:t>
            </a:r>
            <a:r>
              <a:rPr lang="ja-JP" altLang="en-US" dirty="0">
                <a:solidFill>
                  <a:srgbClr val="000000"/>
                </a:solidFill>
                <a:latin typeface="BIZ UDPゴシック" panose="020B0400000000000000" pitchFamily="50" charset="-128"/>
                <a:ea typeface="BIZ UDPゴシック" panose="020B0400000000000000" pitchFamily="50" charset="-128"/>
              </a:rPr>
              <a:t>が大きく映ります。</a:t>
            </a:r>
            <a:endParaRPr lang="ja-JP" altLang="en-US" b="0"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AF7741A-1060-8EE2-F16B-FB2AFE3B832F}"/>
              </a:ext>
            </a:extLst>
          </p:cNvPr>
          <p:cNvSpPr txBox="1"/>
          <p:nvPr/>
        </p:nvSpPr>
        <p:spPr>
          <a:xfrm>
            <a:off x="5837003" y="1571622"/>
            <a:ext cx="3919460" cy="646331"/>
          </a:xfrm>
          <a:prstGeom prst="rect">
            <a:avLst/>
          </a:prstGeom>
          <a:noFill/>
        </p:spPr>
        <p:txBody>
          <a:bodyPr wrap="square">
            <a:spAutoFit/>
          </a:bodyPr>
          <a:lstStyle/>
          <a:p>
            <a:pPr algn="l"/>
            <a:r>
              <a:rPr lang="ja-JP" altLang="en-US" b="0" i="0" dirty="0">
                <a:solidFill>
                  <a:srgbClr val="000000"/>
                </a:solidFill>
                <a:effectLst/>
                <a:latin typeface="BIZ UDPゴシック" panose="020B0400000000000000" pitchFamily="50" charset="-128"/>
                <a:ea typeface="BIZ UDPゴシック" panose="020B0400000000000000" pitchFamily="50" charset="-128"/>
              </a:rPr>
              <a:t>参加者全員が一つの画面に映ります。</a:t>
            </a:r>
          </a:p>
          <a:p>
            <a:pPr algn="l"/>
            <a:r>
              <a:rPr lang="en-US" altLang="ja-JP" dirty="0">
                <a:solidFill>
                  <a:srgbClr val="000000"/>
                </a:solidFill>
                <a:latin typeface="BIZ UDPゴシック" panose="020B0400000000000000" pitchFamily="50" charset="-128"/>
                <a:ea typeface="BIZ UDPゴシック" panose="020B0400000000000000" pitchFamily="50" charset="-128"/>
              </a:rPr>
              <a:t>(</a:t>
            </a:r>
            <a:r>
              <a:rPr lang="ja-JP" altLang="en-US" dirty="0">
                <a:solidFill>
                  <a:srgbClr val="000000"/>
                </a:solidFill>
                <a:latin typeface="BIZ UDPゴシック" panose="020B0400000000000000" pitchFamily="50" charset="-128"/>
                <a:ea typeface="BIZ UDPゴシック" panose="020B0400000000000000" pitchFamily="50" charset="-128"/>
              </a:rPr>
              <a:t>最大表示人数は</a:t>
            </a:r>
            <a:r>
              <a:rPr lang="en-US" altLang="ja-JP" dirty="0">
                <a:solidFill>
                  <a:srgbClr val="000000"/>
                </a:solidFill>
                <a:latin typeface="BIZ UDPゴシック" panose="020B0400000000000000" pitchFamily="50" charset="-128"/>
                <a:ea typeface="BIZ UDPゴシック" panose="020B0400000000000000" pitchFamily="50" charset="-128"/>
              </a:rPr>
              <a:t>25</a:t>
            </a:r>
            <a:r>
              <a:rPr lang="ja-JP" altLang="en-US" dirty="0">
                <a:solidFill>
                  <a:srgbClr val="000000"/>
                </a:solidFill>
                <a:latin typeface="BIZ UDPゴシック" panose="020B0400000000000000" pitchFamily="50" charset="-128"/>
                <a:ea typeface="BIZ UDPゴシック" panose="020B0400000000000000" pitchFamily="50" charset="-128"/>
              </a:rPr>
              <a:t>名です</a:t>
            </a:r>
            <a:r>
              <a:rPr lang="en-US" altLang="ja-JP" dirty="0">
                <a:solidFill>
                  <a:srgbClr val="000000"/>
                </a:solidFill>
                <a:latin typeface="BIZ UDPゴシック" panose="020B0400000000000000" pitchFamily="50" charset="-128"/>
                <a:ea typeface="BIZ UDPゴシック" panose="020B0400000000000000" pitchFamily="50" charset="-128"/>
              </a:rPr>
              <a:t>)</a:t>
            </a:r>
            <a:endParaRPr lang="ja-JP" altLang="en-US" b="0" i="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FEE1A9B-764D-E926-D12E-4B73A2B7C404}"/>
              </a:ext>
            </a:extLst>
          </p:cNvPr>
          <p:cNvSpPr txBox="1"/>
          <p:nvPr/>
        </p:nvSpPr>
        <p:spPr>
          <a:xfrm>
            <a:off x="586346" y="4503198"/>
            <a:ext cx="4957204" cy="923330"/>
          </a:xfrm>
          <a:prstGeom prst="rect">
            <a:avLst/>
          </a:prstGeom>
          <a:noFill/>
        </p:spPr>
        <p:txBody>
          <a:bodyPr wrap="square">
            <a:spAutoFit/>
          </a:bodyPr>
          <a:lstStyle/>
          <a:p>
            <a:pPr algn="l"/>
            <a:r>
              <a:rPr lang="ja-JP" altLang="en-US" b="0" i="0" dirty="0">
                <a:solidFill>
                  <a:srgbClr val="000000"/>
                </a:solidFill>
                <a:effectLst/>
                <a:latin typeface="BIZ UDPゴシック" panose="020B0400000000000000" pitchFamily="50" charset="-128"/>
                <a:ea typeface="BIZ UDPゴシック" panose="020B0400000000000000" pitchFamily="50" charset="-128"/>
              </a:rPr>
              <a:t>話している人が画面の上、それ以外の参加者が画面の下に表示されます。</a:t>
            </a:r>
          </a:p>
          <a:p>
            <a:pPr algn="l"/>
            <a:r>
              <a:rPr lang="ja-JP" altLang="en-US" b="0" i="0" dirty="0">
                <a:solidFill>
                  <a:srgbClr val="000000"/>
                </a:solidFill>
                <a:effectLst/>
                <a:latin typeface="BIZ UDPゴシック" panose="020B0400000000000000" pitchFamily="50" charset="-128"/>
                <a:ea typeface="BIZ UDPゴシック" panose="020B0400000000000000" pitchFamily="50" charset="-128"/>
              </a:rPr>
              <a:t>話している順番に、基本</a:t>
            </a:r>
            <a:r>
              <a:rPr lang="en-US" altLang="ja-JP" b="0" i="0" dirty="0">
                <a:solidFill>
                  <a:srgbClr val="000000"/>
                </a:solidFill>
                <a:effectLst/>
                <a:latin typeface="BIZ UDPゴシック" panose="020B0400000000000000" pitchFamily="50" charset="-128"/>
                <a:ea typeface="BIZ UDPゴシック" panose="020B0400000000000000" pitchFamily="50" charset="-128"/>
              </a:rPr>
              <a:t>2</a:t>
            </a:r>
            <a:r>
              <a:rPr lang="ja-JP" altLang="en-US" b="0" i="0" dirty="0">
                <a:solidFill>
                  <a:srgbClr val="000000"/>
                </a:solidFill>
                <a:effectLst/>
                <a:latin typeface="BIZ UDPゴシック" panose="020B0400000000000000" pitchFamily="50" charset="-128"/>
                <a:ea typeface="BIZ UDPゴシック" panose="020B0400000000000000" pitchFamily="50" charset="-128"/>
              </a:rPr>
              <a:t>人が表示されます。</a:t>
            </a:r>
            <a:endParaRPr lang="en-US" altLang="ja-JP" b="0" i="0" dirty="0">
              <a:solidFill>
                <a:srgbClr val="000000"/>
              </a:solidFill>
              <a:effectLst/>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E77D2068-084B-830A-ADA2-EE3722FD8C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48" y="2377917"/>
            <a:ext cx="2890839" cy="1555122"/>
          </a:xfrm>
          <a:prstGeom prst="rect">
            <a:avLst/>
          </a:prstGeom>
          <a:ln>
            <a:solidFill>
              <a:schemeClr val="tx1"/>
            </a:solidFill>
          </a:ln>
        </p:spPr>
      </p:pic>
      <p:pic>
        <p:nvPicPr>
          <p:cNvPr id="18" name="図 17">
            <a:extLst>
              <a:ext uri="{FF2B5EF4-FFF2-40B4-BE49-F238E27FC236}">
                <a16:creationId xmlns:a16="http://schemas.microsoft.com/office/drawing/2014/main" id="{220ECEA6-6C34-F7E0-7B2B-325BDBC9E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09" y="2270919"/>
            <a:ext cx="2890839" cy="1670209"/>
          </a:xfrm>
          <a:prstGeom prst="rect">
            <a:avLst/>
          </a:prstGeom>
          <a:ln>
            <a:solidFill>
              <a:schemeClr val="tx1"/>
            </a:solidFill>
          </a:ln>
        </p:spPr>
      </p:pic>
      <p:pic>
        <p:nvPicPr>
          <p:cNvPr id="6" name="Picture 4" descr="C:\WINDOWS\ﾃﾞｽｸﾄｯﾌﾟ\名称未設定 1.jpg">
            <a:extLst>
              <a:ext uri="{FF2B5EF4-FFF2-40B4-BE49-F238E27FC236}">
                <a16:creationId xmlns:a16="http://schemas.microsoft.com/office/drawing/2014/main" id="{C4E7826E-E62E-4630-1B5E-D7C2251BD4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D668C91E-27F5-849C-B667-999ECF1E1C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43" y="5426528"/>
            <a:ext cx="2890839" cy="1864277"/>
          </a:xfrm>
          <a:prstGeom prst="rect">
            <a:avLst/>
          </a:prstGeom>
          <a:ln>
            <a:solidFill>
              <a:schemeClr val="tx1"/>
            </a:solidFill>
          </a:ln>
        </p:spPr>
      </p:pic>
      <p:sp>
        <p:nvSpPr>
          <p:cNvPr id="9" name="正方形/長方形 8">
            <a:extLst>
              <a:ext uri="{FF2B5EF4-FFF2-40B4-BE49-F238E27FC236}">
                <a16:creationId xmlns:a16="http://schemas.microsoft.com/office/drawing/2014/main" id="{DE9EA7F2-C288-451F-9538-BB0B2445ABE6}"/>
              </a:ext>
            </a:extLst>
          </p:cNvPr>
          <p:cNvSpPr/>
          <p:nvPr/>
        </p:nvSpPr>
        <p:spPr>
          <a:xfrm>
            <a:off x="5933509" y="4147268"/>
            <a:ext cx="4407681" cy="38103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ダイナミックギャラリービュー</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FFC76CB-8509-2F72-B00C-ECEBEDD997ED}"/>
              </a:ext>
            </a:extLst>
          </p:cNvPr>
          <p:cNvSpPr txBox="1"/>
          <p:nvPr/>
        </p:nvSpPr>
        <p:spPr>
          <a:xfrm>
            <a:off x="5894198" y="4511287"/>
            <a:ext cx="4583301" cy="369332"/>
          </a:xfrm>
          <a:prstGeom prst="rect">
            <a:avLst/>
          </a:prstGeom>
          <a:noFill/>
        </p:spPr>
        <p:txBody>
          <a:bodyPr wrap="square">
            <a:spAutoFit/>
          </a:bodyPr>
          <a:lstStyle/>
          <a:p>
            <a:pPr algn="l"/>
            <a:r>
              <a:rPr lang="ja-JP" altLang="en-US" b="0" i="0" dirty="0">
                <a:solidFill>
                  <a:srgbClr val="000000"/>
                </a:solidFill>
                <a:effectLst/>
                <a:latin typeface="BIZ UDPゴシック" panose="020B0400000000000000" pitchFamily="50" charset="-128"/>
                <a:ea typeface="BIZ UDPゴシック" panose="020B0400000000000000" pitchFamily="50" charset="-128"/>
              </a:rPr>
              <a:t>最大</a:t>
            </a:r>
            <a:r>
              <a:rPr lang="en-US" altLang="ja-JP" b="0" i="0" dirty="0">
                <a:solidFill>
                  <a:srgbClr val="000000"/>
                </a:solidFill>
                <a:effectLst/>
                <a:latin typeface="BIZ UDPゴシック" panose="020B0400000000000000" pitchFamily="50" charset="-128"/>
                <a:ea typeface="BIZ UDPゴシック" panose="020B0400000000000000" pitchFamily="50" charset="-128"/>
              </a:rPr>
              <a:t>9</a:t>
            </a:r>
            <a:r>
              <a:rPr lang="ja-JP" altLang="en-US" b="0" i="0" dirty="0">
                <a:solidFill>
                  <a:srgbClr val="000000"/>
                </a:solidFill>
                <a:effectLst/>
                <a:latin typeface="BIZ UDPゴシック" panose="020B0400000000000000" pitchFamily="50" charset="-128"/>
                <a:ea typeface="BIZ UDPゴシック" panose="020B0400000000000000" pitchFamily="50" charset="-128"/>
              </a:rPr>
              <a:t>名の参加者が一つの画面に映ります。</a:t>
            </a:r>
          </a:p>
        </p:txBody>
      </p:sp>
      <p:grpSp>
        <p:nvGrpSpPr>
          <p:cNvPr id="31" name="グループ化 30">
            <a:extLst>
              <a:ext uri="{FF2B5EF4-FFF2-40B4-BE49-F238E27FC236}">
                <a16:creationId xmlns:a16="http://schemas.microsoft.com/office/drawing/2014/main" id="{D2C8C8E3-CC83-27CC-F0A3-435919814CBD}"/>
              </a:ext>
            </a:extLst>
          </p:cNvPr>
          <p:cNvGrpSpPr/>
          <p:nvPr/>
        </p:nvGrpSpPr>
        <p:grpSpPr>
          <a:xfrm>
            <a:off x="5933509" y="5304115"/>
            <a:ext cx="3359345" cy="2005416"/>
            <a:chOff x="5894198" y="4638803"/>
            <a:chExt cx="4065972" cy="2465078"/>
          </a:xfrm>
        </p:grpSpPr>
        <p:pic>
          <p:nvPicPr>
            <p:cNvPr id="14" name="図 13">
              <a:extLst>
                <a:ext uri="{FF2B5EF4-FFF2-40B4-BE49-F238E27FC236}">
                  <a16:creationId xmlns:a16="http://schemas.microsoft.com/office/drawing/2014/main" id="{1D2D925B-50A4-8603-7635-361103284B35}"/>
                </a:ext>
              </a:extLst>
            </p:cNvPr>
            <p:cNvPicPr>
              <a:picLocks noChangeAspect="1"/>
            </p:cNvPicPr>
            <p:nvPr/>
          </p:nvPicPr>
          <p:blipFill>
            <a:blip r:embed="rId3" cstate="print">
              <a:extLst>
                <a:ext uri="{28A0092B-C50C-407E-A947-70E740481C1C}">
                  <a14:useLocalDpi xmlns:a14="http://schemas.microsoft.com/office/drawing/2010/main" val="0"/>
                </a:ext>
              </a:extLst>
            </a:blip>
            <a:srcRect r="4702"/>
            <a:stretch>
              <a:fillRect/>
            </a:stretch>
          </p:blipFill>
          <p:spPr>
            <a:xfrm>
              <a:off x="5894198" y="4638803"/>
              <a:ext cx="4065972" cy="2465078"/>
            </a:xfrm>
            <a:prstGeom prst="rect">
              <a:avLst/>
            </a:prstGeom>
            <a:ln>
              <a:solidFill>
                <a:schemeClr val="tx1"/>
              </a:solidFill>
            </a:ln>
          </p:spPr>
        </p:pic>
        <p:pic>
          <p:nvPicPr>
            <p:cNvPr id="19" name="図 18">
              <a:extLst>
                <a:ext uri="{FF2B5EF4-FFF2-40B4-BE49-F238E27FC236}">
                  <a16:creationId xmlns:a16="http://schemas.microsoft.com/office/drawing/2014/main" id="{CB7A1AF4-1B7B-FB8A-14D1-8C84947BC0BC}"/>
                </a:ext>
              </a:extLst>
            </p:cNvPr>
            <p:cNvPicPr>
              <a:picLocks noChangeAspect="1"/>
            </p:cNvPicPr>
            <p:nvPr/>
          </p:nvPicPr>
          <p:blipFill>
            <a:blip r:embed="rId6"/>
            <a:stretch>
              <a:fillRect/>
            </a:stretch>
          </p:blipFill>
          <p:spPr>
            <a:xfrm>
              <a:off x="6245391" y="4750276"/>
              <a:ext cx="1009791" cy="1079023"/>
            </a:xfrm>
            <a:prstGeom prst="rect">
              <a:avLst/>
            </a:prstGeom>
            <a:ln w="19050">
              <a:solidFill>
                <a:srgbClr val="00B050"/>
              </a:solidFill>
            </a:ln>
          </p:spPr>
        </p:pic>
        <p:pic>
          <p:nvPicPr>
            <p:cNvPr id="21" name="図 20">
              <a:extLst>
                <a:ext uri="{FF2B5EF4-FFF2-40B4-BE49-F238E27FC236}">
                  <a16:creationId xmlns:a16="http://schemas.microsoft.com/office/drawing/2014/main" id="{A72CCC01-5F82-5B54-5AA5-2AFBFE82B160}"/>
                </a:ext>
              </a:extLst>
            </p:cNvPr>
            <p:cNvPicPr>
              <a:picLocks noChangeAspect="1"/>
            </p:cNvPicPr>
            <p:nvPr/>
          </p:nvPicPr>
          <p:blipFill>
            <a:blip r:embed="rId7"/>
            <a:stretch>
              <a:fillRect/>
            </a:stretch>
          </p:blipFill>
          <p:spPr>
            <a:xfrm>
              <a:off x="7274232" y="4734446"/>
              <a:ext cx="914528" cy="1123759"/>
            </a:xfrm>
            <a:prstGeom prst="rect">
              <a:avLst/>
            </a:prstGeom>
            <a:ln w="19050">
              <a:solidFill>
                <a:srgbClr val="00B050"/>
              </a:solidFill>
            </a:ln>
          </p:spPr>
        </p:pic>
        <p:pic>
          <p:nvPicPr>
            <p:cNvPr id="23" name="図 22">
              <a:extLst>
                <a:ext uri="{FF2B5EF4-FFF2-40B4-BE49-F238E27FC236}">
                  <a16:creationId xmlns:a16="http://schemas.microsoft.com/office/drawing/2014/main" id="{DB943CC9-0BC7-C1EA-59B9-A410111A40BB}"/>
                </a:ext>
              </a:extLst>
            </p:cNvPr>
            <p:cNvPicPr>
              <a:picLocks noChangeAspect="1"/>
            </p:cNvPicPr>
            <p:nvPr/>
          </p:nvPicPr>
          <p:blipFill>
            <a:blip r:embed="rId8"/>
            <a:stretch>
              <a:fillRect/>
            </a:stretch>
          </p:blipFill>
          <p:spPr>
            <a:xfrm>
              <a:off x="8219716" y="4750276"/>
              <a:ext cx="895475" cy="1102205"/>
            </a:xfrm>
            <a:prstGeom prst="rect">
              <a:avLst/>
            </a:prstGeom>
            <a:ln w="19050">
              <a:solidFill>
                <a:srgbClr val="00B050"/>
              </a:solidFill>
            </a:ln>
          </p:spPr>
        </p:pic>
        <p:pic>
          <p:nvPicPr>
            <p:cNvPr id="27" name="図 26">
              <a:extLst>
                <a:ext uri="{FF2B5EF4-FFF2-40B4-BE49-F238E27FC236}">
                  <a16:creationId xmlns:a16="http://schemas.microsoft.com/office/drawing/2014/main" id="{ADA71507-E161-BF93-FC33-316C414B618D}"/>
                </a:ext>
              </a:extLst>
            </p:cNvPr>
            <p:cNvPicPr>
              <a:picLocks noChangeAspect="1"/>
            </p:cNvPicPr>
            <p:nvPr/>
          </p:nvPicPr>
          <p:blipFill>
            <a:blip r:embed="rId9"/>
            <a:stretch>
              <a:fillRect/>
            </a:stretch>
          </p:blipFill>
          <p:spPr>
            <a:xfrm>
              <a:off x="9146147" y="4744017"/>
              <a:ext cx="737761" cy="1102205"/>
            </a:xfrm>
            <a:prstGeom prst="rect">
              <a:avLst/>
            </a:prstGeom>
            <a:ln w="19050">
              <a:solidFill>
                <a:srgbClr val="00B050"/>
              </a:solidFill>
            </a:ln>
          </p:spPr>
        </p:pic>
        <p:pic>
          <p:nvPicPr>
            <p:cNvPr id="28" name="図 27">
              <a:extLst>
                <a:ext uri="{FF2B5EF4-FFF2-40B4-BE49-F238E27FC236}">
                  <a16:creationId xmlns:a16="http://schemas.microsoft.com/office/drawing/2014/main" id="{705B522D-864D-86AE-AE46-0C3E80B394FA}"/>
                </a:ext>
              </a:extLst>
            </p:cNvPr>
            <p:cNvPicPr>
              <a:picLocks noChangeAspect="1"/>
            </p:cNvPicPr>
            <p:nvPr/>
          </p:nvPicPr>
          <p:blipFill>
            <a:blip r:embed="rId10"/>
            <a:stretch>
              <a:fillRect/>
            </a:stretch>
          </p:blipFill>
          <p:spPr>
            <a:xfrm>
              <a:off x="7168118" y="5911853"/>
              <a:ext cx="937788" cy="1079690"/>
            </a:xfrm>
            <a:prstGeom prst="rect">
              <a:avLst/>
            </a:prstGeom>
            <a:ln w="19050">
              <a:solidFill>
                <a:srgbClr val="00B050"/>
              </a:solidFill>
            </a:ln>
          </p:spPr>
        </p:pic>
        <p:pic>
          <p:nvPicPr>
            <p:cNvPr id="30" name="図 29">
              <a:extLst>
                <a:ext uri="{FF2B5EF4-FFF2-40B4-BE49-F238E27FC236}">
                  <a16:creationId xmlns:a16="http://schemas.microsoft.com/office/drawing/2014/main" id="{358FD6E9-5B94-D343-A702-178868E73D69}"/>
                </a:ext>
              </a:extLst>
            </p:cNvPr>
            <p:cNvPicPr>
              <a:picLocks noChangeAspect="1"/>
            </p:cNvPicPr>
            <p:nvPr/>
          </p:nvPicPr>
          <p:blipFill>
            <a:blip r:embed="rId11"/>
            <a:stretch>
              <a:fillRect/>
            </a:stretch>
          </p:blipFill>
          <p:spPr>
            <a:xfrm>
              <a:off x="8138679" y="5900595"/>
              <a:ext cx="794236" cy="1102205"/>
            </a:xfrm>
            <a:prstGeom prst="rect">
              <a:avLst/>
            </a:prstGeom>
            <a:ln w="19050">
              <a:solidFill>
                <a:srgbClr val="00B050"/>
              </a:solidFill>
            </a:ln>
          </p:spPr>
        </p:pic>
      </p:grpSp>
    </p:spTree>
    <p:extLst>
      <p:ext uri="{BB962C8B-B14F-4D97-AF65-F5344CB8AC3E}">
        <p14:creationId xmlns:p14="http://schemas.microsoft.com/office/powerpoint/2010/main" val="261036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389554" y="270091"/>
            <a:ext cx="7325696"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12.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挙手ボタンについて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5735" y="1453589"/>
            <a:ext cx="966504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研修中に発表する時や、講師が質問の時間を設けた時に手を挙げて</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意思表示をしていただく機能です。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556476"/>
            <a:ext cx="991269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画面下の「挙手」　　　　　ボタンを押すとご自身の画面の左上に手のマークが出てきます。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BFB8B0F5-99AF-77AC-EEFD-3B40892C3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802" y="2509502"/>
            <a:ext cx="781159" cy="533474"/>
          </a:xfrm>
          <a:prstGeom prst="rect">
            <a:avLst/>
          </a:prstGeom>
        </p:spPr>
      </p:pic>
      <p:sp>
        <p:nvSpPr>
          <p:cNvPr id="17" name="正方形/長方形 16">
            <a:extLst>
              <a:ext uri="{FF2B5EF4-FFF2-40B4-BE49-F238E27FC236}">
                <a16:creationId xmlns:a16="http://schemas.microsoft.com/office/drawing/2014/main" id="{4CA466C2-EE16-4FA6-835E-0A20757C893A}"/>
              </a:ext>
            </a:extLst>
          </p:cNvPr>
          <p:cNvSpPr/>
          <p:nvPr/>
        </p:nvSpPr>
        <p:spPr>
          <a:xfrm>
            <a:off x="389554" y="3534875"/>
            <a:ext cx="4172921" cy="34675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手を下げる時はもう一度同じ</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場所にある　　　　ボタンを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押すと手が下がります。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挙手した後、講師の指名で</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発表いただく際は、マイク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にして発言してください。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36A71B99-5EBE-9AAE-DE9F-7DDF16302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202" y="4279689"/>
            <a:ext cx="685896" cy="457264"/>
          </a:xfrm>
          <a:prstGeom prst="rect">
            <a:avLst/>
          </a:prstGeom>
        </p:spPr>
      </p:pic>
      <p:pic>
        <p:nvPicPr>
          <p:cNvPr id="27" name="図 26">
            <a:extLst>
              <a:ext uri="{FF2B5EF4-FFF2-40B4-BE49-F238E27FC236}">
                <a16:creationId xmlns:a16="http://schemas.microsoft.com/office/drawing/2014/main" id="{BDA98FDE-FAF1-1CFF-7605-ADE8C26E8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302" y="3779837"/>
            <a:ext cx="5165448" cy="2862382"/>
          </a:xfrm>
          <a:prstGeom prst="rect">
            <a:avLst/>
          </a:prstGeom>
        </p:spPr>
      </p:pic>
      <p:pic>
        <p:nvPicPr>
          <p:cNvPr id="5" name="Picture 4" descr="C:\WINDOWS\ﾃﾞｽｸﾄｯﾌﾟ\名称未設定 1.jpg">
            <a:extLst>
              <a:ext uri="{FF2B5EF4-FFF2-40B4-BE49-F238E27FC236}">
                <a16:creationId xmlns:a16="http://schemas.microsoft.com/office/drawing/2014/main" id="{5FC8D3B3-FB11-FACA-D6CE-BDA12FD87E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CC0A933-1399-E5A7-2C28-F47FD9B7C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033" y="3053136"/>
            <a:ext cx="6556501" cy="2874985"/>
          </a:xfrm>
          <a:prstGeom prst="rect">
            <a:avLst/>
          </a:prstGeom>
        </p:spPr>
      </p:pic>
      <p:sp>
        <p:nvSpPr>
          <p:cNvPr id="4" name="正方形/長方形 3">
            <a:extLst>
              <a:ext uri="{FF2B5EF4-FFF2-40B4-BE49-F238E27FC236}">
                <a16:creationId xmlns:a16="http://schemas.microsoft.com/office/drawing/2014/main" id="{1422A697-711A-97F4-68E8-173DCE5FF3D1}"/>
              </a:ext>
            </a:extLst>
          </p:cNvPr>
          <p:cNvSpPr/>
          <p:nvPr/>
        </p:nvSpPr>
        <p:spPr>
          <a:xfrm>
            <a:off x="229410" y="270091"/>
            <a:ext cx="628569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13.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チャット機能について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229410" y="1232612"/>
            <a:ext cx="10405253"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研修中に、事務局や講師よりチャット（伝言メッセージ）を送ることがあります。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チャットのボタンに赤い数字が出てきた時はご確認をお願いします。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205696" y="21920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下の「チャット」　　　　　ボタンを押すと画面右横にチャットが出てきます。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矢印: 右 14">
            <a:extLst>
              <a:ext uri="{FF2B5EF4-FFF2-40B4-BE49-F238E27FC236}">
                <a16:creationId xmlns:a16="http://schemas.microsoft.com/office/drawing/2014/main" id="{5D985B7C-4181-8B36-82E5-60F84A892584}"/>
              </a:ext>
            </a:extLst>
          </p:cNvPr>
          <p:cNvSpPr/>
          <p:nvPr/>
        </p:nvSpPr>
        <p:spPr>
          <a:xfrm rot="18264842">
            <a:off x="2764403" y="6001325"/>
            <a:ext cx="412496" cy="205814"/>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0D0A6D14-602D-4CCD-8138-5AFBD7A647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55C7807D-AFD4-3F07-05B9-6655D905A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943" y="6158469"/>
            <a:ext cx="6935168" cy="571580"/>
          </a:xfrm>
          <a:prstGeom prst="rect">
            <a:avLst/>
          </a:prstGeom>
        </p:spPr>
      </p:pic>
      <p:sp>
        <p:nvSpPr>
          <p:cNvPr id="6" name="吹き出し: 角を丸めた四角形 5">
            <a:extLst>
              <a:ext uri="{FF2B5EF4-FFF2-40B4-BE49-F238E27FC236}">
                <a16:creationId xmlns:a16="http://schemas.microsoft.com/office/drawing/2014/main" id="{3335DEBC-B866-E7EB-D6EF-FC185E298C8B}"/>
              </a:ext>
            </a:extLst>
          </p:cNvPr>
          <p:cNvSpPr/>
          <p:nvPr/>
        </p:nvSpPr>
        <p:spPr>
          <a:xfrm>
            <a:off x="442888" y="6885017"/>
            <a:ext cx="5197475" cy="404567"/>
          </a:xfrm>
          <a:prstGeom prst="wedgeRoundRectCallout">
            <a:avLst>
              <a:gd name="adj1" fmla="val 30528"/>
              <a:gd name="adj2" fmla="val -134994"/>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チャットが届くとメッセージの数が表示されます</a:t>
            </a:r>
          </a:p>
        </p:txBody>
      </p:sp>
      <p:sp>
        <p:nvSpPr>
          <p:cNvPr id="8" name="楕円 7">
            <a:extLst>
              <a:ext uri="{FF2B5EF4-FFF2-40B4-BE49-F238E27FC236}">
                <a16:creationId xmlns:a16="http://schemas.microsoft.com/office/drawing/2014/main" id="{7111A0AE-CA70-73A7-F0C9-8A9DF41FD7E4}"/>
              </a:ext>
            </a:extLst>
          </p:cNvPr>
          <p:cNvSpPr/>
          <p:nvPr/>
        </p:nvSpPr>
        <p:spPr>
          <a:xfrm>
            <a:off x="4358448" y="5995384"/>
            <a:ext cx="961641" cy="791237"/>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8285311-65B2-4207-D663-B1B323FDA898}"/>
              </a:ext>
            </a:extLst>
          </p:cNvPr>
          <p:cNvSpPr/>
          <p:nvPr/>
        </p:nvSpPr>
        <p:spPr>
          <a:xfrm rot="10800000">
            <a:off x="7658535" y="4042900"/>
            <a:ext cx="412496" cy="205814"/>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A5F0C96-CBB5-DCE9-D88E-D4CB9521534C}"/>
              </a:ext>
            </a:extLst>
          </p:cNvPr>
          <p:cNvPicPr>
            <a:picLocks noChangeAspect="1"/>
          </p:cNvPicPr>
          <p:nvPr/>
        </p:nvPicPr>
        <p:blipFill>
          <a:blip r:embed="rId5"/>
          <a:stretch>
            <a:fillRect/>
          </a:stretch>
        </p:blipFill>
        <p:spPr>
          <a:xfrm>
            <a:off x="2384677" y="2422371"/>
            <a:ext cx="673135" cy="444523"/>
          </a:xfrm>
          <a:prstGeom prst="rect">
            <a:avLst/>
          </a:prstGeom>
        </p:spPr>
      </p:pic>
      <p:pic>
        <p:nvPicPr>
          <p:cNvPr id="13" name="図 12">
            <a:extLst>
              <a:ext uri="{FF2B5EF4-FFF2-40B4-BE49-F238E27FC236}">
                <a16:creationId xmlns:a16="http://schemas.microsoft.com/office/drawing/2014/main" id="{0A69AB55-11C3-F58C-CD00-5A049154BE2B}"/>
              </a:ext>
            </a:extLst>
          </p:cNvPr>
          <p:cNvPicPr>
            <a:picLocks noChangeAspect="1"/>
          </p:cNvPicPr>
          <p:nvPr/>
        </p:nvPicPr>
        <p:blipFill>
          <a:blip r:embed="rId5"/>
          <a:srcRect t="-1" r="38046" b="32338"/>
          <a:stretch>
            <a:fillRect/>
          </a:stretch>
        </p:blipFill>
        <p:spPr>
          <a:xfrm>
            <a:off x="4511983" y="6179823"/>
            <a:ext cx="417025" cy="300773"/>
          </a:xfrm>
          <a:prstGeom prst="rect">
            <a:avLst/>
          </a:prstGeom>
        </p:spPr>
      </p:pic>
      <p:pic>
        <p:nvPicPr>
          <p:cNvPr id="18" name="図 17">
            <a:extLst>
              <a:ext uri="{FF2B5EF4-FFF2-40B4-BE49-F238E27FC236}">
                <a16:creationId xmlns:a16="http://schemas.microsoft.com/office/drawing/2014/main" id="{B368BE7E-EF1E-8CE4-D8BC-C3C81634DF3F}"/>
              </a:ext>
            </a:extLst>
          </p:cNvPr>
          <p:cNvPicPr>
            <a:picLocks noChangeAspect="1"/>
          </p:cNvPicPr>
          <p:nvPr/>
        </p:nvPicPr>
        <p:blipFill>
          <a:blip r:embed="rId5"/>
          <a:srcRect t="-1" r="38046" b="32338"/>
          <a:stretch>
            <a:fillRect/>
          </a:stretch>
        </p:blipFill>
        <p:spPr>
          <a:xfrm>
            <a:off x="2921308" y="5541648"/>
            <a:ext cx="417025" cy="300773"/>
          </a:xfrm>
          <a:prstGeom prst="rect">
            <a:avLst/>
          </a:prstGeom>
        </p:spPr>
      </p:pic>
      <p:sp>
        <p:nvSpPr>
          <p:cNvPr id="9" name="テキスト ボックス 8">
            <a:extLst>
              <a:ext uri="{FF2B5EF4-FFF2-40B4-BE49-F238E27FC236}">
                <a16:creationId xmlns:a16="http://schemas.microsoft.com/office/drawing/2014/main" id="{F3ABB61D-AEC5-1556-8930-4A0FE6052D2F}"/>
              </a:ext>
            </a:extLst>
          </p:cNvPr>
          <p:cNvSpPr txBox="1"/>
          <p:nvPr/>
        </p:nvSpPr>
        <p:spPr>
          <a:xfrm>
            <a:off x="8153399" y="3505882"/>
            <a:ext cx="2314575" cy="2031325"/>
          </a:xfrm>
          <a:prstGeom prst="rect">
            <a:avLst/>
          </a:prstGeom>
          <a:noFill/>
          <a:ln>
            <a:solidFill>
              <a:schemeClr val="accent1">
                <a:shade val="15000"/>
              </a:schemeClr>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こちらでメッセージのやり取りをする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ことができます。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受講生の皆さまから全体へのチャット</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発信はご遠慮ください。</a:t>
            </a:r>
          </a:p>
        </p:txBody>
      </p:sp>
    </p:spTree>
    <p:extLst>
      <p:ext uri="{BB962C8B-B14F-4D97-AF65-F5344CB8AC3E}">
        <p14:creationId xmlns:p14="http://schemas.microsoft.com/office/powerpoint/2010/main" val="15346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5" y="244857"/>
            <a:ext cx="657144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14.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参加者ボタンについて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5735" y="1206383"/>
            <a:ext cx="10000342" cy="1660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今日の参加者を見ることができます。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下の「参加者」　　　　　ボタンを押すと横に参加者一覧が出てきます。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表示を閉じたい時は参加者一覧の</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を押してください。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1E4CA1A-D543-3127-F872-48AE9B64C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306" y="1861897"/>
            <a:ext cx="857370" cy="485843"/>
          </a:xfrm>
          <a:prstGeom prst="rect">
            <a:avLst/>
          </a:prstGeom>
        </p:spPr>
      </p:pic>
      <p:pic>
        <p:nvPicPr>
          <p:cNvPr id="18" name="図 17">
            <a:extLst>
              <a:ext uri="{FF2B5EF4-FFF2-40B4-BE49-F238E27FC236}">
                <a16:creationId xmlns:a16="http://schemas.microsoft.com/office/drawing/2014/main" id="{DBDBFEA6-321D-B9A2-26A8-76273E56F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5" y="3200988"/>
            <a:ext cx="7004878" cy="3771408"/>
          </a:xfrm>
          <a:prstGeom prst="rect">
            <a:avLst/>
          </a:prstGeom>
          <a:ln>
            <a:solidFill>
              <a:schemeClr val="tx1"/>
            </a:solidFill>
          </a:ln>
        </p:spPr>
      </p:pic>
      <p:sp>
        <p:nvSpPr>
          <p:cNvPr id="19" name="楕円 18">
            <a:extLst>
              <a:ext uri="{FF2B5EF4-FFF2-40B4-BE49-F238E27FC236}">
                <a16:creationId xmlns:a16="http://schemas.microsoft.com/office/drawing/2014/main" id="{D0E464F7-A3EF-7EDD-A223-76DB5585C088}"/>
              </a:ext>
            </a:extLst>
          </p:cNvPr>
          <p:cNvSpPr/>
          <p:nvPr/>
        </p:nvSpPr>
        <p:spPr>
          <a:xfrm>
            <a:off x="3348038" y="6630766"/>
            <a:ext cx="692404"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E69FE121-8773-25B4-62DE-EA747F0B3BF8}"/>
              </a:ext>
            </a:extLst>
          </p:cNvPr>
          <p:cNvSpPr/>
          <p:nvPr/>
        </p:nvSpPr>
        <p:spPr>
          <a:xfrm rot="12644026">
            <a:off x="8638226" y="3478226"/>
            <a:ext cx="412496" cy="205814"/>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9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238934" y="250144"/>
            <a:ext cx="86193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0" b="1" dirty="0">
                <a:solidFill>
                  <a:schemeClr val="tx1"/>
                </a:solidFill>
                <a:latin typeface="BIZ UDPゴシック" panose="020B0400000000000000" pitchFamily="50" charset="-128"/>
                <a:ea typeface="BIZ UDPゴシック" panose="020B0400000000000000" pitchFamily="50" charset="-128"/>
              </a:rPr>
              <a:t>目　次</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EF7C8022-D5BC-ABEF-C67D-2355665D164F}"/>
              </a:ext>
            </a:extLst>
          </p:cNvPr>
          <p:cNvSpPr/>
          <p:nvPr/>
        </p:nvSpPr>
        <p:spPr>
          <a:xfrm>
            <a:off x="77009" y="2804927"/>
            <a:ext cx="5487719" cy="3477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3" action="ppaction://hlinksldjump"/>
              </a:rPr>
              <a:t>カメラ、マイクの準備をしましょう</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4" action="ppaction://hlinksldjump"/>
              </a:rPr>
              <a:t>Zoom</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4" action="ppaction://hlinksldjump"/>
              </a:rPr>
              <a:t>ダウンロードについて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5" action="ppaction://hlinksldjump"/>
              </a:rPr>
              <a:t>Zoom</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5" action="ppaction://hlinksldjump"/>
              </a:rPr>
              <a:t>に入ってみましょう</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6" action="ppaction://hlinksldjump"/>
              </a:rPr>
              <a:t>Zoom</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6" action="ppaction://hlinksldjump"/>
              </a:rPr>
              <a:t>メニューバーの説明</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7" action="ppaction://hlinksldjump"/>
              </a:rPr>
              <a:t>スピーカー、マイクのテスト</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7" action="ppaction://hlinksldjump"/>
              </a:rPr>
              <a:t>スピーカー</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8" action="ppaction://hlinksldjump"/>
              </a:rPr>
              <a:t>、マイクの音量設定について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9" action="ppaction://hlinksldjump"/>
              </a:rPr>
              <a:t>ビデオ</a:t>
            </a: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9" action="ppaction://hlinksldjump"/>
              </a:rPr>
              <a:t>on, off  </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9" action="ppaction://hlinksldjump"/>
              </a:rPr>
              <a:t>マイク　</a:t>
            </a: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9" action="ppaction://hlinksldjump"/>
              </a:rPr>
              <a:t>on, off </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9" action="ppaction://hlinksldjump"/>
              </a:rPr>
              <a:t>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0" action="ppaction://hlinksldjump"/>
              </a:rPr>
              <a:t>ビデオの設定について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1" action="ppaction://hlinksldjump"/>
              </a:rPr>
              <a:t>名前の変更について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A5E0B097-B59F-5BAD-1E97-0B675DB96858}"/>
              </a:ext>
            </a:extLst>
          </p:cNvPr>
          <p:cNvSpPr/>
          <p:nvPr/>
        </p:nvSpPr>
        <p:spPr>
          <a:xfrm>
            <a:off x="5429250" y="2903526"/>
            <a:ext cx="5333999" cy="38625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2" action="ppaction://hlinksldjump"/>
              </a:rPr>
              <a:t>画面表示機能について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3" action="ppaction://hlinksldjump"/>
              </a:rPr>
              <a:t>画面表示機能の種類について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4" action="ppaction://hlinksldjump"/>
              </a:rPr>
              <a:t>挙手ボタンについて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5" action="ppaction://hlinksldjump"/>
              </a:rPr>
              <a:t>チャット機能について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6" action="ppaction://hlinksldjump"/>
              </a:rPr>
              <a:t>参加者ボタンについて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7" action="ppaction://hlinksldjump"/>
              </a:rPr>
              <a:t>ブレイクアウトルームについて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8" action="ppaction://hlinksldjump"/>
              </a:rPr>
              <a:t>使えると便利な機能 画面共有について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19" action="ppaction://hlinksldjump"/>
              </a:rPr>
              <a:t>終了ボタンについて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en-US" altLang="ja-JP" sz="2000" b="1" dirty="0">
                <a:solidFill>
                  <a:schemeClr val="tx1"/>
                </a:solidFill>
                <a:latin typeface="BIZ UDPゴシック" panose="020B0400000000000000" pitchFamily="50" charset="-128"/>
                <a:ea typeface="BIZ UDPゴシック" panose="020B0400000000000000" pitchFamily="50" charset="-128"/>
                <a:hlinkClick r:id="rId20" action="ppaction://hlinksldjump"/>
              </a:rPr>
              <a:t>Zoom</a:t>
            </a: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20" action="ppaction://hlinksldjump"/>
              </a:rPr>
              <a:t>アップデートについて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marL="457200" indent="-457200">
              <a:spcBef>
                <a:spcPts val="600"/>
              </a:spcBef>
              <a:buFont typeface="+mj-lt"/>
              <a:buAutoNum type="arabicPeriod" startAt="10"/>
            </a:pPr>
            <a:r>
              <a:rPr kumimoji="1" lang="ja-JP" altLang="en-US" sz="2000" b="1" dirty="0">
                <a:solidFill>
                  <a:schemeClr val="tx1"/>
                </a:solidFill>
                <a:latin typeface="BIZ UDPゴシック" panose="020B0400000000000000" pitchFamily="50" charset="-128"/>
                <a:ea typeface="BIZ UDPゴシック" panose="020B0400000000000000" pitchFamily="50" charset="-128"/>
                <a:hlinkClick r:id="rId21" action="ppaction://hlinksldjump"/>
              </a:rPr>
              <a:t>オンライン研修のマナーについて</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64412319-E2EC-CE7E-8DDE-3305EA06EBDB}"/>
              </a:ext>
            </a:extLst>
          </p:cNvPr>
          <p:cNvSpPr/>
          <p:nvPr/>
        </p:nvSpPr>
        <p:spPr>
          <a:xfrm>
            <a:off x="334184" y="1441736"/>
            <a:ext cx="9971165" cy="907941"/>
          </a:xfrm>
          <a:prstGeom prst="rect">
            <a:avLst/>
          </a:prstGeom>
          <a:gradFill>
            <a:gsLst>
              <a:gs pos="0">
                <a:schemeClr val="accent1">
                  <a:lumMod val="5000"/>
                  <a:lumOff val="9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オンライン研修では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を使用します。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色々な機能を使いこなし、快適に受講できるようにしておきましょう。</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480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8432817"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15.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ブレイクアウトルームについて①</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5734" y="1308198"/>
            <a:ext cx="9995455" cy="1938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オンライン研修では、毎回グループワークの時間を設けています。</a:t>
            </a: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ブレイクアウトルームという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上の部屋に分かれて、各班で作業を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していただきます。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（研修では講師の「いってらっしゃい」の合図で自動的に各班のブレイク</a:t>
            </a: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アウトルームへ移りますので、受講生の皆さまは操作不要です。）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BBC37B1C-62B2-4793-32A4-C3396BB73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908" y="4234363"/>
            <a:ext cx="5452573" cy="3128280"/>
          </a:xfrm>
          <a:prstGeom prst="rect">
            <a:avLst/>
          </a:prstGeom>
        </p:spPr>
      </p:pic>
      <p:sp>
        <p:nvSpPr>
          <p:cNvPr id="10" name="吹き出し: 角を丸めた四角形 9">
            <a:extLst>
              <a:ext uri="{FF2B5EF4-FFF2-40B4-BE49-F238E27FC236}">
                <a16:creationId xmlns:a16="http://schemas.microsoft.com/office/drawing/2014/main" id="{D2CA3ECD-44C3-0466-B483-3ACF8A221DF3}"/>
              </a:ext>
            </a:extLst>
          </p:cNvPr>
          <p:cNvSpPr/>
          <p:nvPr/>
        </p:nvSpPr>
        <p:spPr>
          <a:xfrm>
            <a:off x="345735" y="3506178"/>
            <a:ext cx="4778715" cy="442685"/>
          </a:xfrm>
          <a:prstGeom prst="wedgeRoundRectCallout">
            <a:avLst>
              <a:gd name="adj1" fmla="val -20054"/>
              <a:gd name="adj2" fmla="val 12607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ここにルーム</a:t>
            </a:r>
            <a:r>
              <a:rPr kumimoji="1" lang="en-US" altLang="ja-JP" dirty="0">
                <a:solidFill>
                  <a:schemeClr val="tx1"/>
                </a:solidFill>
                <a:latin typeface="BIZ UDPゴシック" panose="020B0400000000000000" pitchFamily="50" charset="-128"/>
                <a:ea typeface="BIZ UDPゴシック" panose="020B0400000000000000" pitchFamily="50" charset="-128"/>
              </a:rPr>
              <a:t>NO.(</a:t>
            </a:r>
            <a:r>
              <a:rPr kumimoji="1" lang="ja-JP" altLang="en-US" dirty="0">
                <a:solidFill>
                  <a:schemeClr val="tx1"/>
                </a:solidFill>
                <a:latin typeface="BIZ UDPゴシック" panose="020B0400000000000000" pitchFamily="50" charset="-128"/>
                <a:ea typeface="BIZ UDPゴシック" panose="020B0400000000000000" pitchFamily="50" charset="-128"/>
              </a:rPr>
              <a:t>班番号</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が表示されます</a:t>
            </a:r>
          </a:p>
        </p:txBody>
      </p:sp>
      <p:pic>
        <p:nvPicPr>
          <p:cNvPr id="8" name="図 7">
            <a:extLst>
              <a:ext uri="{FF2B5EF4-FFF2-40B4-BE49-F238E27FC236}">
                <a16:creationId xmlns:a16="http://schemas.microsoft.com/office/drawing/2014/main" id="{8200D3F9-341A-0794-8F16-42CFF3B42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208" y="4247456"/>
            <a:ext cx="2660255" cy="1587285"/>
          </a:xfrm>
          <a:prstGeom prst="rect">
            <a:avLst/>
          </a:prstGeom>
          <a:ln>
            <a:solidFill>
              <a:schemeClr val="accent1">
                <a:shade val="15000"/>
              </a:schemeClr>
            </a:solidFill>
          </a:ln>
        </p:spPr>
      </p:pic>
      <p:sp>
        <p:nvSpPr>
          <p:cNvPr id="9" name="吹き出し: 角を丸めた四角形 8">
            <a:extLst>
              <a:ext uri="{FF2B5EF4-FFF2-40B4-BE49-F238E27FC236}">
                <a16:creationId xmlns:a16="http://schemas.microsoft.com/office/drawing/2014/main" id="{9C4B8B04-E512-2D1C-FB86-83AC95D8F38B}"/>
              </a:ext>
            </a:extLst>
          </p:cNvPr>
          <p:cNvSpPr/>
          <p:nvPr/>
        </p:nvSpPr>
        <p:spPr>
          <a:xfrm>
            <a:off x="7419268" y="6063456"/>
            <a:ext cx="2660255" cy="1078207"/>
          </a:xfrm>
          <a:prstGeom prst="wedgeRoundRectCallout">
            <a:avLst>
              <a:gd name="adj1" fmla="val -2474"/>
              <a:gd name="adj2" fmla="val -78054"/>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この画面が出た場合、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了解を押してください</a:t>
            </a:r>
          </a:p>
        </p:txBody>
      </p:sp>
    </p:spTree>
    <p:extLst>
      <p:ext uri="{BB962C8B-B14F-4D97-AF65-F5344CB8AC3E}">
        <p14:creationId xmlns:p14="http://schemas.microsoft.com/office/powerpoint/2010/main" val="138599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8432817"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15.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ブレイクアウトルームについて②</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470523" y="1406307"/>
            <a:ext cx="9750765" cy="1106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ブレイクアウトルームに移動後はマイク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で音を出してご参加ください。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班の人数は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5-6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名ですので、画面表示は「ギャラリー」をお勧めします。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BBC37B1C-62B2-4793-32A4-C3396BB73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292" y="2937160"/>
            <a:ext cx="5902911" cy="3602212"/>
          </a:xfrm>
          <a:prstGeom prst="rect">
            <a:avLst/>
          </a:prstGeom>
        </p:spPr>
      </p:pic>
      <p:sp>
        <p:nvSpPr>
          <p:cNvPr id="13" name="楕円 12">
            <a:extLst>
              <a:ext uri="{FF2B5EF4-FFF2-40B4-BE49-F238E27FC236}">
                <a16:creationId xmlns:a16="http://schemas.microsoft.com/office/drawing/2014/main" id="{BB94C94E-3F11-B397-E296-AA60258327AE}"/>
              </a:ext>
            </a:extLst>
          </p:cNvPr>
          <p:cNvSpPr/>
          <p:nvPr/>
        </p:nvSpPr>
        <p:spPr>
          <a:xfrm>
            <a:off x="7242310" y="6168377"/>
            <a:ext cx="630456"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2C6B98F5-23B0-E186-26BF-7029E02063E1}"/>
              </a:ext>
            </a:extLst>
          </p:cNvPr>
          <p:cNvSpPr/>
          <p:nvPr/>
        </p:nvSpPr>
        <p:spPr>
          <a:xfrm>
            <a:off x="7878981" y="2763354"/>
            <a:ext cx="2755682" cy="3402664"/>
          </a:xfrm>
          <a:prstGeom prst="wedgeRoundRectCallout">
            <a:avLst>
              <a:gd name="adj1" fmla="val -52115"/>
              <a:gd name="adj2" fmla="val 59590"/>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ブレイクアウトルームは</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所定の時間に自動的に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終了しますので、</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退室の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操作は不要</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グループワーク途中で</a:t>
            </a: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退室する必要がある場合は、　　　　　　を押すと↓の画面が出てきます。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08991F86-748F-0227-FB7D-60072418B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279" y="6304304"/>
            <a:ext cx="1459085" cy="867564"/>
          </a:xfrm>
          <a:prstGeom prst="rect">
            <a:avLst/>
          </a:prstGeom>
        </p:spPr>
      </p:pic>
      <p:pic>
        <p:nvPicPr>
          <p:cNvPr id="21" name="図 20">
            <a:extLst>
              <a:ext uri="{FF2B5EF4-FFF2-40B4-BE49-F238E27FC236}">
                <a16:creationId xmlns:a16="http://schemas.microsoft.com/office/drawing/2014/main" id="{EA090816-08FA-80B1-EC37-A80913A0B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279" y="5224113"/>
            <a:ext cx="614256" cy="370587"/>
          </a:xfrm>
          <a:prstGeom prst="rect">
            <a:avLst/>
          </a:prstGeom>
        </p:spPr>
      </p:pic>
      <p:sp>
        <p:nvSpPr>
          <p:cNvPr id="23" name="吹き出し: 角を丸めた四角形 22">
            <a:extLst>
              <a:ext uri="{FF2B5EF4-FFF2-40B4-BE49-F238E27FC236}">
                <a16:creationId xmlns:a16="http://schemas.microsoft.com/office/drawing/2014/main" id="{4B1260FA-A74B-6E7E-6072-64D3E353A349}"/>
              </a:ext>
            </a:extLst>
          </p:cNvPr>
          <p:cNvSpPr/>
          <p:nvPr/>
        </p:nvSpPr>
        <p:spPr>
          <a:xfrm>
            <a:off x="57150" y="5951860"/>
            <a:ext cx="1556527" cy="1362958"/>
          </a:xfrm>
          <a:prstGeom prst="wedgeRoundRectCallout">
            <a:avLst>
              <a:gd name="adj1" fmla="val 57450"/>
              <a:gd name="adj2" fmla="val -17178"/>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オーディオの　　を外し、音を出してください</a:t>
            </a:r>
          </a:p>
        </p:txBody>
      </p:sp>
      <p:sp>
        <p:nvSpPr>
          <p:cNvPr id="6" name="楕円 5">
            <a:extLst>
              <a:ext uri="{FF2B5EF4-FFF2-40B4-BE49-F238E27FC236}">
                <a16:creationId xmlns:a16="http://schemas.microsoft.com/office/drawing/2014/main" id="{845BB278-BE32-F54A-CB6F-0AC18706488C}"/>
              </a:ext>
            </a:extLst>
          </p:cNvPr>
          <p:cNvSpPr/>
          <p:nvPr/>
        </p:nvSpPr>
        <p:spPr>
          <a:xfrm>
            <a:off x="1725056" y="6115773"/>
            <a:ext cx="630456"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EF1C62D4-A77A-18A9-B825-471D83400F0B}"/>
              </a:ext>
            </a:extLst>
          </p:cNvPr>
          <p:cNvCxnSpPr/>
          <p:nvPr/>
        </p:nvCxnSpPr>
        <p:spPr>
          <a:xfrm flipV="1">
            <a:off x="432611" y="6400627"/>
            <a:ext cx="241668" cy="190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7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8432817"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15.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ブレイクアウトルームについて③</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5736" y="1303056"/>
            <a:ext cx="9944032" cy="1660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ブレイクアウトルームで困った時は画面下にある「ヘルプを求める」</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ボタンで助けを求めることができます。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講師または事務局がルームに入りますので、そのままお待ちください。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2C3F9930-42A9-CF05-675C-255B1C4B7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804" y="3293509"/>
            <a:ext cx="4119311" cy="3040616"/>
          </a:xfrm>
          <a:prstGeom prst="rect">
            <a:avLst/>
          </a:prstGeom>
        </p:spPr>
      </p:pic>
      <p:sp>
        <p:nvSpPr>
          <p:cNvPr id="9" name="楕円 8">
            <a:extLst>
              <a:ext uri="{FF2B5EF4-FFF2-40B4-BE49-F238E27FC236}">
                <a16:creationId xmlns:a16="http://schemas.microsoft.com/office/drawing/2014/main" id="{BB94C94E-3F11-B397-E296-AA60258327AE}"/>
              </a:ext>
            </a:extLst>
          </p:cNvPr>
          <p:cNvSpPr/>
          <p:nvPr/>
        </p:nvSpPr>
        <p:spPr>
          <a:xfrm>
            <a:off x="4083854" y="6086174"/>
            <a:ext cx="508001" cy="391065"/>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989C90C-7539-DCCC-C028-93AB4132D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8880" y="1357336"/>
            <a:ext cx="781159" cy="447737"/>
          </a:xfrm>
          <a:prstGeom prst="rect">
            <a:avLst/>
          </a:prstGeom>
        </p:spPr>
      </p:pic>
      <p:sp>
        <p:nvSpPr>
          <p:cNvPr id="11" name="矢印: 右 10">
            <a:extLst>
              <a:ext uri="{FF2B5EF4-FFF2-40B4-BE49-F238E27FC236}">
                <a16:creationId xmlns:a16="http://schemas.microsoft.com/office/drawing/2014/main" id="{86FA7A8D-2E2A-3B8C-2FD9-0BE4B42068F1}"/>
              </a:ext>
            </a:extLst>
          </p:cNvPr>
          <p:cNvSpPr/>
          <p:nvPr/>
        </p:nvSpPr>
        <p:spPr>
          <a:xfrm>
            <a:off x="5519263" y="4532016"/>
            <a:ext cx="412496" cy="205814"/>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E1F4B59-B79C-8518-2211-87346EAB3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651" y="4030430"/>
            <a:ext cx="2565950" cy="1121313"/>
          </a:xfrm>
          <a:prstGeom prst="rect">
            <a:avLst/>
          </a:prstGeom>
          <a:ln>
            <a:solidFill>
              <a:schemeClr val="tx1"/>
            </a:solidFill>
          </a:ln>
        </p:spPr>
      </p:pic>
      <p:sp>
        <p:nvSpPr>
          <p:cNvPr id="14" name="楕円 13">
            <a:extLst>
              <a:ext uri="{FF2B5EF4-FFF2-40B4-BE49-F238E27FC236}">
                <a16:creationId xmlns:a16="http://schemas.microsoft.com/office/drawing/2014/main" id="{88660795-30B6-8041-D61E-CDC115FC0053}"/>
              </a:ext>
            </a:extLst>
          </p:cNvPr>
          <p:cNvSpPr/>
          <p:nvPr/>
        </p:nvSpPr>
        <p:spPr>
          <a:xfrm>
            <a:off x="6645826" y="4858655"/>
            <a:ext cx="1320800" cy="391065"/>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角を丸めた四角形 16">
            <a:extLst>
              <a:ext uri="{FF2B5EF4-FFF2-40B4-BE49-F238E27FC236}">
                <a16:creationId xmlns:a16="http://schemas.microsoft.com/office/drawing/2014/main" id="{43B912BD-35A1-8150-AEA4-E5A5F4C7A577}"/>
              </a:ext>
            </a:extLst>
          </p:cNvPr>
          <p:cNvSpPr/>
          <p:nvPr/>
        </p:nvSpPr>
        <p:spPr>
          <a:xfrm>
            <a:off x="6581436" y="5839021"/>
            <a:ext cx="2943565" cy="885370"/>
          </a:xfrm>
          <a:prstGeom prst="wedgeRoundRectCallout">
            <a:avLst>
              <a:gd name="adj1" fmla="val -28580"/>
              <a:gd name="adj2" fmla="val -113478"/>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「ホストを招待」を</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押してお待ちください</a:t>
            </a:r>
          </a:p>
        </p:txBody>
      </p:sp>
    </p:spTree>
    <p:extLst>
      <p:ext uri="{BB962C8B-B14F-4D97-AF65-F5344CB8AC3E}">
        <p14:creationId xmlns:p14="http://schemas.microsoft.com/office/powerpoint/2010/main" val="404069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8432817"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15.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ブレイクアウトルームについて④</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472933" y="1132594"/>
            <a:ext cx="9745946" cy="2768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ブレイクアウトルームはグループワークの時間が予め設定されています。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元のメインルームに戻る時間の</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15</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秒前よりカウントダウンが始まりますので、グループワークの進行にはご注意ください。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ご自身では終了ボタンを押さずに自動でメインルームに戻るのを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お待ちください。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8C820A54-A6E9-778E-DF58-DE10E6DE8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074" y="4609989"/>
            <a:ext cx="2814755" cy="1297957"/>
          </a:xfrm>
          <a:prstGeom prst="rect">
            <a:avLst/>
          </a:prstGeom>
          <a:ln>
            <a:solidFill>
              <a:schemeClr val="accent1">
                <a:shade val="15000"/>
              </a:schemeClr>
            </a:solidFill>
          </a:ln>
        </p:spPr>
      </p:pic>
      <p:sp>
        <p:nvSpPr>
          <p:cNvPr id="17" name="吹き出し: 角を丸めた四角形 16">
            <a:extLst>
              <a:ext uri="{FF2B5EF4-FFF2-40B4-BE49-F238E27FC236}">
                <a16:creationId xmlns:a16="http://schemas.microsoft.com/office/drawing/2014/main" id="{6DA4F6C5-FD24-A4E0-9566-B0FDA39F3FBD}"/>
              </a:ext>
            </a:extLst>
          </p:cNvPr>
          <p:cNvSpPr/>
          <p:nvPr/>
        </p:nvSpPr>
        <p:spPr>
          <a:xfrm>
            <a:off x="7142818" y="6365334"/>
            <a:ext cx="2943565" cy="885370"/>
          </a:xfrm>
          <a:prstGeom prst="wedgeRoundRectCallout">
            <a:avLst>
              <a:gd name="adj1" fmla="val -13480"/>
              <a:gd name="adj2" fmla="val -79051"/>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カウントダウン表示の</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「退出」ボタンは</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押さないでください。</a:t>
            </a:r>
          </a:p>
        </p:txBody>
      </p:sp>
      <p:sp>
        <p:nvSpPr>
          <p:cNvPr id="18" name="楕円 17">
            <a:extLst>
              <a:ext uri="{FF2B5EF4-FFF2-40B4-BE49-F238E27FC236}">
                <a16:creationId xmlns:a16="http://schemas.microsoft.com/office/drawing/2014/main" id="{5699777D-BD3C-6B9B-4704-FC0D255D7ED1}"/>
              </a:ext>
            </a:extLst>
          </p:cNvPr>
          <p:cNvSpPr/>
          <p:nvPr/>
        </p:nvSpPr>
        <p:spPr>
          <a:xfrm>
            <a:off x="7599425" y="5460999"/>
            <a:ext cx="1838326" cy="55209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C4E6206D-E67F-6C8A-AF38-2BD13CF88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84" y="4030469"/>
            <a:ext cx="5524892" cy="3169771"/>
          </a:xfrm>
          <a:prstGeom prst="rect">
            <a:avLst/>
          </a:prstGeom>
        </p:spPr>
      </p:pic>
      <p:sp>
        <p:nvSpPr>
          <p:cNvPr id="8" name="楕円 7">
            <a:extLst>
              <a:ext uri="{FF2B5EF4-FFF2-40B4-BE49-F238E27FC236}">
                <a16:creationId xmlns:a16="http://schemas.microsoft.com/office/drawing/2014/main" id="{3D99A69C-6058-6BA4-1AA8-909D6FBD6117}"/>
              </a:ext>
            </a:extLst>
          </p:cNvPr>
          <p:cNvSpPr/>
          <p:nvPr/>
        </p:nvSpPr>
        <p:spPr>
          <a:xfrm>
            <a:off x="4314825" y="3935164"/>
            <a:ext cx="1125313" cy="364870"/>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B6A858AA-23FD-558A-BAFD-4FD4A64C4ECD}"/>
              </a:ext>
            </a:extLst>
          </p:cNvPr>
          <p:cNvSpPr/>
          <p:nvPr/>
        </p:nvSpPr>
        <p:spPr>
          <a:xfrm>
            <a:off x="5605292" y="3688203"/>
            <a:ext cx="3832459" cy="464901"/>
          </a:xfrm>
          <a:prstGeom prst="wedgeRoundRectCallout">
            <a:avLst>
              <a:gd name="adj1" fmla="val -57488"/>
              <a:gd name="adj2" fmla="val 28586"/>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こちらに残り時間が表示されます</a:t>
            </a:r>
          </a:p>
        </p:txBody>
      </p:sp>
      <p:cxnSp>
        <p:nvCxnSpPr>
          <p:cNvPr id="11" name="直線コネクタ 10">
            <a:extLst>
              <a:ext uri="{FF2B5EF4-FFF2-40B4-BE49-F238E27FC236}">
                <a16:creationId xmlns:a16="http://schemas.microsoft.com/office/drawing/2014/main" id="{82EE716B-0054-073C-1F64-1C9692E5BE01}"/>
              </a:ext>
            </a:extLst>
          </p:cNvPr>
          <p:cNvCxnSpPr/>
          <p:nvPr/>
        </p:nvCxnSpPr>
        <p:spPr>
          <a:xfrm flipH="1">
            <a:off x="7418450" y="5258967"/>
            <a:ext cx="2019301" cy="9703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657EA2-2A03-1A83-1291-40DE491EEA7A}"/>
              </a:ext>
            </a:extLst>
          </p:cNvPr>
          <p:cNvSpPr txBox="1"/>
          <p:nvPr/>
        </p:nvSpPr>
        <p:spPr>
          <a:xfrm>
            <a:off x="8477251" y="4962525"/>
            <a:ext cx="1146792" cy="215444"/>
          </a:xfrm>
          <a:prstGeom prst="rect">
            <a:avLst/>
          </a:prstGeom>
          <a:solidFill>
            <a:schemeClr val="bg1"/>
          </a:solidFill>
          <a:ln>
            <a:solidFill>
              <a:schemeClr val="bg1"/>
            </a:solidFill>
          </a:ln>
        </p:spPr>
        <p:txBody>
          <a:bodyPr wrap="square" rtlCol="0">
            <a:spAutoFit/>
          </a:bodyPr>
          <a:lstStyle/>
          <a:p>
            <a:r>
              <a:rPr kumimoji="1" lang="ja-JP" altLang="en-US" sz="800" b="1" dirty="0"/>
              <a:t>は</a:t>
            </a:r>
            <a:r>
              <a:rPr kumimoji="1" lang="en-US" altLang="ja-JP" sz="800" b="1" dirty="0"/>
              <a:t>15</a:t>
            </a:r>
            <a:r>
              <a:rPr kumimoji="1" lang="ja-JP" altLang="en-US" sz="800" b="1" dirty="0"/>
              <a:t>秒で終了します</a:t>
            </a:r>
          </a:p>
        </p:txBody>
      </p:sp>
    </p:spTree>
    <p:extLst>
      <p:ext uri="{BB962C8B-B14F-4D97-AF65-F5344CB8AC3E}">
        <p14:creationId xmlns:p14="http://schemas.microsoft.com/office/powerpoint/2010/main" val="314116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5B94-0CBA-504D-3F49-AFC1C5E5C37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2426BC2-E17A-5ABD-DAB1-A444FBB94B98}"/>
              </a:ext>
            </a:extLst>
          </p:cNvPr>
          <p:cNvSpPr/>
          <p:nvPr/>
        </p:nvSpPr>
        <p:spPr>
          <a:xfrm>
            <a:off x="19049" y="250144"/>
            <a:ext cx="1057275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16.</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使えると便利な機能 画面共有について①</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15500A4C-E467-ACE1-E816-332C76F2ECD1}"/>
              </a:ext>
            </a:extLst>
          </p:cNvPr>
          <p:cNvSpPr/>
          <p:nvPr/>
        </p:nvSpPr>
        <p:spPr>
          <a:xfrm>
            <a:off x="860085" y="2738468"/>
            <a:ext cx="85125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C6A4569-C075-B19E-E56F-4A704FE763E6}"/>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B1AA54A-454F-D178-BD5C-C327D6879FA6}"/>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89B3DAC9-5D47-3412-7899-82D837500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32475B93-BE30-070C-F653-C1481E63B5B2}"/>
              </a:ext>
            </a:extLst>
          </p:cNvPr>
          <p:cNvSpPr txBox="1"/>
          <p:nvPr/>
        </p:nvSpPr>
        <p:spPr>
          <a:xfrm>
            <a:off x="550238" y="1259321"/>
            <a:ext cx="9818676" cy="1569660"/>
          </a:xfrm>
          <a:prstGeom prst="rect">
            <a:avLst/>
          </a:prstGeom>
          <a:noFill/>
        </p:spPr>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Zoom</a:t>
            </a:r>
            <a:r>
              <a:rPr kumimoji="1" lang="ja-JP" altLang="en-US" sz="2400" b="1" dirty="0">
                <a:latin typeface="BIZ UDPゴシック" panose="020B0400000000000000" pitchFamily="50" charset="-128"/>
                <a:ea typeface="BIZ UDPゴシック" panose="020B0400000000000000" pitchFamily="50" charset="-128"/>
              </a:rPr>
              <a:t>には画面共有という機能が備えられています。</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グループワーク中に出た意見や発表などを記録し、画面上で共有できる機能です。　　　　　　　　　　　　　　　　　　　　　　　　　　　　　　　　　　　　　　　　　　　　　　　グループワークの際、記録係に当たられた方は是非ご活用ください。</a:t>
            </a:r>
            <a:r>
              <a:rPr kumimoji="1" lang="ja-JP" altLang="en-US" sz="2400" dirty="0">
                <a:latin typeface="BIZ UDPゴシック" panose="020B0400000000000000" pitchFamily="50" charset="-128"/>
                <a:ea typeface="BIZ UDPゴシック" panose="020B0400000000000000" pitchFamily="50" charset="-128"/>
              </a:rPr>
              <a:t>　　　　　</a:t>
            </a:r>
          </a:p>
        </p:txBody>
      </p:sp>
      <p:pic>
        <p:nvPicPr>
          <p:cNvPr id="14" name="図 13">
            <a:extLst>
              <a:ext uri="{FF2B5EF4-FFF2-40B4-BE49-F238E27FC236}">
                <a16:creationId xmlns:a16="http://schemas.microsoft.com/office/drawing/2014/main" id="{51E03605-22FE-C556-BFAE-6C7E5537E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037" y="3247454"/>
            <a:ext cx="5973153" cy="3143709"/>
          </a:xfrm>
          <a:prstGeom prst="rect">
            <a:avLst/>
          </a:prstGeom>
        </p:spPr>
      </p:pic>
      <p:sp>
        <p:nvSpPr>
          <p:cNvPr id="15" name="楕円 14">
            <a:extLst>
              <a:ext uri="{FF2B5EF4-FFF2-40B4-BE49-F238E27FC236}">
                <a16:creationId xmlns:a16="http://schemas.microsoft.com/office/drawing/2014/main" id="{3801AB7F-4479-05C4-1F38-70430F262D3F}"/>
              </a:ext>
            </a:extLst>
          </p:cNvPr>
          <p:cNvSpPr/>
          <p:nvPr/>
        </p:nvSpPr>
        <p:spPr>
          <a:xfrm>
            <a:off x="7203233" y="6153455"/>
            <a:ext cx="373224" cy="3466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吹き出し: 角を丸めた四角形 19">
            <a:extLst>
              <a:ext uri="{FF2B5EF4-FFF2-40B4-BE49-F238E27FC236}">
                <a16:creationId xmlns:a16="http://schemas.microsoft.com/office/drawing/2014/main" id="{EBA125D8-A755-338B-8FAC-E3D6F96EB758}"/>
              </a:ext>
            </a:extLst>
          </p:cNvPr>
          <p:cNvSpPr/>
          <p:nvPr/>
        </p:nvSpPr>
        <p:spPr>
          <a:xfrm>
            <a:off x="4653857" y="6646654"/>
            <a:ext cx="5402425" cy="422454"/>
          </a:xfrm>
          <a:prstGeom prst="wedgeRoundRectCallout">
            <a:avLst>
              <a:gd name="adj1" fmla="val 4533"/>
              <a:gd name="adj2" fmla="val -94620"/>
              <a:gd name="adj3" fmla="val 16667"/>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②メニューバーの中から共有　　　　をクリック</a:t>
            </a:r>
          </a:p>
        </p:txBody>
      </p:sp>
      <p:pic>
        <p:nvPicPr>
          <p:cNvPr id="22" name="図 21">
            <a:extLst>
              <a:ext uri="{FF2B5EF4-FFF2-40B4-BE49-F238E27FC236}">
                <a16:creationId xmlns:a16="http://schemas.microsoft.com/office/drawing/2014/main" id="{DA3EAC71-ECBD-B933-B6A4-485A3459D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801" y="6688311"/>
            <a:ext cx="463215" cy="339140"/>
          </a:xfrm>
          <a:prstGeom prst="rect">
            <a:avLst/>
          </a:prstGeom>
        </p:spPr>
      </p:pic>
      <p:pic>
        <p:nvPicPr>
          <p:cNvPr id="7" name="図 6">
            <a:extLst>
              <a:ext uri="{FF2B5EF4-FFF2-40B4-BE49-F238E27FC236}">
                <a16:creationId xmlns:a16="http://schemas.microsoft.com/office/drawing/2014/main" id="{547530C9-17F3-D5A9-555F-FBE2786DFC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85" y="4459988"/>
            <a:ext cx="2558510" cy="2849542"/>
          </a:xfrm>
          <a:prstGeom prst="rect">
            <a:avLst/>
          </a:prstGeom>
        </p:spPr>
      </p:pic>
      <p:sp>
        <p:nvSpPr>
          <p:cNvPr id="8" name="吹き出し: 角を丸めた四角形 7">
            <a:extLst>
              <a:ext uri="{FF2B5EF4-FFF2-40B4-BE49-F238E27FC236}">
                <a16:creationId xmlns:a16="http://schemas.microsoft.com/office/drawing/2014/main" id="{BDA085CC-11DF-154D-A439-578F657491A4}"/>
              </a:ext>
            </a:extLst>
          </p:cNvPr>
          <p:cNvSpPr/>
          <p:nvPr/>
        </p:nvSpPr>
        <p:spPr>
          <a:xfrm>
            <a:off x="370116" y="3161174"/>
            <a:ext cx="3809190" cy="1146953"/>
          </a:xfrm>
          <a:prstGeom prst="wedgeRoundRectCallout">
            <a:avLst>
              <a:gd name="adj1" fmla="val -12914"/>
              <a:gd name="adj2" fmla="val 63378"/>
              <a:gd name="adj3" fmla="val 16667"/>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①画面共有を始める前に、共有</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したい文書や表を、予めご自身の</a:t>
            </a:r>
            <a:r>
              <a:rPr kumimoji="1" lang="en-US" altLang="ja-JP" b="1" dirty="0">
                <a:solidFill>
                  <a:schemeClr val="tx1"/>
                </a:solidFill>
                <a:latin typeface="BIZ UDPゴシック" panose="020B0400000000000000" pitchFamily="50" charset="-128"/>
                <a:ea typeface="BIZ UDPゴシック" panose="020B0400000000000000" pitchFamily="50" charset="-128"/>
              </a:rPr>
              <a:t>PC</a:t>
            </a:r>
            <a:r>
              <a:rPr kumimoji="1" lang="ja-JP" altLang="en-US" b="1" dirty="0">
                <a:solidFill>
                  <a:schemeClr val="tx1"/>
                </a:solidFill>
                <a:latin typeface="BIZ UDPゴシック" panose="020B0400000000000000" pitchFamily="50" charset="-128"/>
                <a:ea typeface="BIZ UDPゴシック" panose="020B0400000000000000" pitchFamily="50" charset="-128"/>
              </a:rPr>
              <a:t>で開いておいてください。</a:t>
            </a:r>
            <a:endParaRPr kumimoji="1" lang="ja-JP" altLang="en-US" dirty="0"/>
          </a:p>
        </p:txBody>
      </p:sp>
      <p:pic>
        <p:nvPicPr>
          <p:cNvPr id="10" name="図 9">
            <a:extLst>
              <a:ext uri="{FF2B5EF4-FFF2-40B4-BE49-F238E27FC236}">
                <a16:creationId xmlns:a16="http://schemas.microsoft.com/office/drawing/2014/main" id="{A8FBB718-4FF0-1C9E-C3FA-80CBB9957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0035" y="4479935"/>
            <a:ext cx="478560" cy="425387"/>
          </a:xfrm>
          <a:prstGeom prst="rect">
            <a:avLst/>
          </a:prstGeom>
        </p:spPr>
      </p:pic>
    </p:spTree>
    <p:extLst>
      <p:ext uri="{BB962C8B-B14F-4D97-AF65-F5344CB8AC3E}">
        <p14:creationId xmlns:p14="http://schemas.microsoft.com/office/powerpoint/2010/main" val="2367390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66675" y="250144"/>
            <a:ext cx="10491788"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16.</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使えると便利な機能 画面共有について②</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860085" y="2738468"/>
            <a:ext cx="85125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289711B2-0838-1902-3496-13F5C92E2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09" y="1908269"/>
            <a:ext cx="6800267" cy="4700329"/>
          </a:xfrm>
          <a:prstGeom prst="rect">
            <a:avLst/>
          </a:prstGeom>
        </p:spPr>
      </p:pic>
      <p:sp>
        <p:nvSpPr>
          <p:cNvPr id="20" name="楕円 19">
            <a:extLst>
              <a:ext uri="{FF2B5EF4-FFF2-40B4-BE49-F238E27FC236}">
                <a16:creationId xmlns:a16="http://schemas.microsoft.com/office/drawing/2014/main" id="{9800E51F-4BE5-6E03-DF76-7CA7CDCC9058}"/>
              </a:ext>
            </a:extLst>
          </p:cNvPr>
          <p:cNvSpPr/>
          <p:nvPr/>
        </p:nvSpPr>
        <p:spPr>
          <a:xfrm>
            <a:off x="5257798" y="6233055"/>
            <a:ext cx="606491" cy="4245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BCB6A302-AC49-D272-0400-B2B6D6A81BE9}"/>
              </a:ext>
            </a:extLst>
          </p:cNvPr>
          <p:cNvSpPr/>
          <p:nvPr/>
        </p:nvSpPr>
        <p:spPr>
          <a:xfrm>
            <a:off x="1415726" y="5154645"/>
            <a:ext cx="4293982" cy="569167"/>
          </a:xfrm>
          <a:prstGeom prst="wedgeRoundRectCallout">
            <a:avLst>
              <a:gd name="adj1" fmla="val -5579"/>
              <a:gd name="adj2" fmla="val -85942"/>
              <a:gd name="adj3" fmla="val 16667"/>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③アプリケーションウィンドウから事前に準備している</a:t>
            </a:r>
            <a:r>
              <a:rPr kumimoji="1" lang="en-US" altLang="ja-JP" sz="1600" dirty="0">
                <a:solidFill>
                  <a:schemeClr val="tx1"/>
                </a:solidFill>
                <a:latin typeface="BIZ UDPゴシック" panose="020B0400000000000000" pitchFamily="50" charset="-128"/>
                <a:ea typeface="BIZ UDPゴシック" panose="020B0400000000000000" pitchFamily="50" charset="-128"/>
              </a:rPr>
              <a:t>Word</a:t>
            </a:r>
            <a:r>
              <a:rPr kumimoji="1" lang="ja-JP" altLang="en-US" sz="1600" dirty="0">
                <a:solidFill>
                  <a:schemeClr val="tx1"/>
                </a:solidFill>
                <a:latin typeface="BIZ UDPゴシック" panose="020B0400000000000000" pitchFamily="50" charset="-128"/>
                <a:ea typeface="BIZ UDPゴシック" panose="020B0400000000000000" pitchFamily="50" charset="-128"/>
              </a:rPr>
              <a:t>等を選択してください</a:t>
            </a:r>
          </a:p>
        </p:txBody>
      </p:sp>
      <p:sp>
        <p:nvSpPr>
          <p:cNvPr id="22" name="テキスト ボックス 21">
            <a:extLst>
              <a:ext uri="{FF2B5EF4-FFF2-40B4-BE49-F238E27FC236}">
                <a16:creationId xmlns:a16="http://schemas.microsoft.com/office/drawing/2014/main" id="{C12079C3-810E-C987-0324-91966FC7824F}"/>
              </a:ext>
            </a:extLst>
          </p:cNvPr>
          <p:cNvSpPr txBox="1"/>
          <p:nvPr/>
        </p:nvSpPr>
        <p:spPr>
          <a:xfrm>
            <a:off x="200025" y="1198628"/>
            <a:ext cx="11158982"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画面共有をクリックすると、どのアプリケーションを共有するか選択できます。</a:t>
            </a:r>
          </a:p>
        </p:txBody>
      </p:sp>
      <p:sp>
        <p:nvSpPr>
          <p:cNvPr id="23" name="吹き出し: 角を丸めた四角形 22">
            <a:extLst>
              <a:ext uri="{FF2B5EF4-FFF2-40B4-BE49-F238E27FC236}">
                <a16:creationId xmlns:a16="http://schemas.microsoft.com/office/drawing/2014/main" id="{31C85C99-80AF-5167-D0CE-94DB583756AF}"/>
              </a:ext>
            </a:extLst>
          </p:cNvPr>
          <p:cNvSpPr/>
          <p:nvPr/>
        </p:nvSpPr>
        <p:spPr>
          <a:xfrm>
            <a:off x="3284631" y="6851966"/>
            <a:ext cx="5159316" cy="424528"/>
          </a:xfrm>
          <a:prstGeom prst="wedgeRoundRectCallout">
            <a:avLst>
              <a:gd name="adj1" fmla="val -7403"/>
              <a:gd name="adj2" fmla="val -85434"/>
              <a:gd name="adj3" fmla="val 16667"/>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④共有ボタンをクリックすると共有開始されます</a:t>
            </a:r>
          </a:p>
        </p:txBody>
      </p:sp>
      <p:grpSp>
        <p:nvGrpSpPr>
          <p:cNvPr id="6" name="グループ化 5">
            <a:extLst>
              <a:ext uri="{FF2B5EF4-FFF2-40B4-BE49-F238E27FC236}">
                <a16:creationId xmlns:a16="http://schemas.microsoft.com/office/drawing/2014/main" id="{8D7A7B84-55C2-B787-EB4F-C66061CE3B4D}"/>
              </a:ext>
            </a:extLst>
          </p:cNvPr>
          <p:cNvGrpSpPr/>
          <p:nvPr/>
        </p:nvGrpSpPr>
        <p:grpSpPr>
          <a:xfrm>
            <a:off x="4484134" y="2186473"/>
            <a:ext cx="1772816" cy="1970300"/>
            <a:chOff x="-97193" y="1976549"/>
            <a:chExt cx="1772816" cy="1970300"/>
          </a:xfrm>
        </p:grpSpPr>
        <p:sp>
          <p:nvSpPr>
            <p:cNvPr id="26" name="吹き出し: 角を丸めた四角形 25">
              <a:extLst>
                <a:ext uri="{FF2B5EF4-FFF2-40B4-BE49-F238E27FC236}">
                  <a16:creationId xmlns:a16="http://schemas.microsoft.com/office/drawing/2014/main" id="{87D03199-9E65-E73C-BF67-D1F373F1EBF7}"/>
                </a:ext>
              </a:extLst>
            </p:cNvPr>
            <p:cNvSpPr/>
            <p:nvPr/>
          </p:nvSpPr>
          <p:spPr>
            <a:xfrm>
              <a:off x="-97193" y="1976549"/>
              <a:ext cx="1772816" cy="1970300"/>
            </a:xfrm>
            <a:prstGeom prst="wedgeRoundRectCallout">
              <a:avLst>
                <a:gd name="adj1" fmla="val -84251"/>
                <a:gd name="adj2" fmla="val 928"/>
                <a:gd name="adj3" fmla="val 16667"/>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ご注意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画面を選択し　　　共有されると　　パソコンの画面がそのまま共有　　されますので　　個人情報等に　　ご注意ください</a:t>
              </a:r>
            </a:p>
          </p:txBody>
        </p:sp>
        <p:pic>
          <p:nvPicPr>
            <p:cNvPr id="28" name="図 27">
              <a:extLst>
                <a:ext uri="{FF2B5EF4-FFF2-40B4-BE49-F238E27FC236}">
                  <a16:creationId xmlns:a16="http://schemas.microsoft.com/office/drawing/2014/main" id="{F413BD19-2202-DC76-7E38-FC60C88C1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10" y="2071395"/>
              <a:ext cx="388223" cy="251626"/>
            </a:xfrm>
            <a:prstGeom prst="rect">
              <a:avLst/>
            </a:prstGeom>
          </p:spPr>
        </p:pic>
      </p:grpSp>
    </p:spTree>
    <p:extLst>
      <p:ext uri="{BB962C8B-B14F-4D97-AF65-F5344CB8AC3E}">
        <p14:creationId xmlns:p14="http://schemas.microsoft.com/office/powerpoint/2010/main" val="146604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6FA87-E1E1-7D65-B963-0E9C103788F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B0538-1621-643F-24FC-DE9C369172F6}"/>
              </a:ext>
            </a:extLst>
          </p:cNvPr>
          <p:cNvSpPr/>
          <p:nvPr/>
        </p:nvSpPr>
        <p:spPr>
          <a:xfrm>
            <a:off x="19049" y="250144"/>
            <a:ext cx="1057275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16.</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使えると便利な機能 画面共有について③</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19D336F5-31BC-D54A-CD90-FE19381BC96D}"/>
              </a:ext>
            </a:extLst>
          </p:cNvPr>
          <p:cNvSpPr/>
          <p:nvPr/>
        </p:nvSpPr>
        <p:spPr>
          <a:xfrm>
            <a:off x="860085" y="2738468"/>
            <a:ext cx="85125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CF0D8957-1864-41C6-9417-BF5B9F97D93D}"/>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0D14D07-9A3C-195E-4AA7-5C55A84238C1}"/>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B3FB4-98D1-B804-B925-5E24472159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8CCD9F55-066B-01F8-E33D-680B481B0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66" y="2677980"/>
            <a:ext cx="7167720" cy="4469994"/>
          </a:xfrm>
          <a:prstGeom prst="rect">
            <a:avLst/>
          </a:prstGeom>
        </p:spPr>
      </p:pic>
      <p:sp>
        <p:nvSpPr>
          <p:cNvPr id="15" name="テキスト ボックス 14">
            <a:extLst>
              <a:ext uri="{FF2B5EF4-FFF2-40B4-BE49-F238E27FC236}">
                <a16:creationId xmlns:a16="http://schemas.microsoft.com/office/drawing/2014/main" id="{F7A176B7-D079-0282-3BEF-711115E1E69F}"/>
              </a:ext>
            </a:extLst>
          </p:cNvPr>
          <p:cNvSpPr txBox="1"/>
          <p:nvPr/>
        </p:nvSpPr>
        <p:spPr>
          <a:xfrm>
            <a:off x="200026" y="1162034"/>
            <a:ext cx="9821052" cy="1265218"/>
          </a:xfrm>
          <a:prstGeom prst="rect">
            <a:avLst/>
          </a:prstGeom>
          <a:noFill/>
        </p:spPr>
        <p:txBody>
          <a:bodyPr wrap="square" rtlCol="0">
            <a:spAutoFit/>
          </a:bodyPr>
          <a:lstStyle/>
          <a:p>
            <a:pPr>
              <a:lnSpc>
                <a:spcPts val="3200"/>
              </a:lnSpc>
            </a:pPr>
            <a:r>
              <a:rPr kumimoji="1" lang="ja-JP" altLang="en-US" sz="2400" b="1" dirty="0">
                <a:latin typeface="BIZ UDPゴシック" panose="020B0400000000000000" pitchFamily="50" charset="-128"/>
                <a:ea typeface="BIZ UDPゴシック" panose="020B0400000000000000" pitchFamily="50" charset="-128"/>
              </a:rPr>
              <a:t>画面共有が開始されると、グループ内に共有された画面が反映されます。　　画面共有をされた方（記録係の方）が入力を進めていただくと</a:t>
            </a:r>
            <a:endParaRPr kumimoji="1" lang="en-US" altLang="ja-JP" sz="2400" b="1" dirty="0">
              <a:latin typeface="BIZ UDPゴシック" panose="020B0400000000000000" pitchFamily="50" charset="-128"/>
              <a:ea typeface="BIZ UDPゴシック" panose="020B0400000000000000" pitchFamily="50" charset="-128"/>
            </a:endParaRPr>
          </a:p>
          <a:p>
            <a:pPr>
              <a:lnSpc>
                <a:spcPts val="3200"/>
              </a:lnSpc>
            </a:pPr>
            <a:r>
              <a:rPr kumimoji="1" lang="ja-JP" altLang="en-US" sz="2400" b="1" dirty="0">
                <a:latin typeface="BIZ UDPゴシック" panose="020B0400000000000000" pitchFamily="50" charset="-128"/>
                <a:ea typeface="BIZ UDPゴシック" panose="020B0400000000000000" pitchFamily="50" charset="-128"/>
              </a:rPr>
              <a:t>グループ内で意見など共有しやすくなります。</a:t>
            </a:r>
          </a:p>
        </p:txBody>
      </p:sp>
      <p:sp>
        <p:nvSpPr>
          <p:cNvPr id="18" name="吹き出し: 角を丸めた四角形 17">
            <a:extLst>
              <a:ext uri="{FF2B5EF4-FFF2-40B4-BE49-F238E27FC236}">
                <a16:creationId xmlns:a16="http://schemas.microsoft.com/office/drawing/2014/main" id="{34D60549-84F0-1033-7566-2064B20E8697}"/>
              </a:ext>
            </a:extLst>
          </p:cNvPr>
          <p:cNvSpPr/>
          <p:nvPr/>
        </p:nvSpPr>
        <p:spPr>
          <a:xfrm>
            <a:off x="1968766" y="3317989"/>
            <a:ext cx="6559420" cy="394018"/>
          </a:xfrm>
          <a:prstGeom prst="wedgeRoundRectCallout">
            <a:avLst>
              <a:gd name="adj1" fmla="val 15229"/>
              <a:gd name="adj2" fmla="val -99886"/>
              <a:gd name="adj3" fmla="val 16667"/>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⑥最後に共有を停止される際は　　　　　　をクリックすると停止されます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92961AF0-A6A5-CAE2-8AC7-320F36AC2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484" y="3466121"/>
            <a:ext cx="666843" cy="190527"/>
          </a:xfrm>
          <a:prstGeom prst="rect">
            <a:avLst/>
          </a:prstGeom>
        </p:spPr>
      </p:pic>
      <p:sp>
        <p:nvSpPr>
          <p:cNvPr id="21" name="吹き出し: 角を丸めた四角形 20">
            <a:extLst>
              <a:ext uri="{FF2B5EF4-FFF2-40B4-BE49-F238E27FC236}">
                <a16:creationId xmlns:a16="http://schemas.microsoft.com/office/drawing/2014/main" id="{1F44E3AE-89D7-2410-662D-B8F2AC8ACAA2}"/>
              </a:ext>
            </a:extLst>
          </p:cNvPr>
          <p:cNvSpPr/>
          <p:nvPr/>
        </p:nvSpPr>
        <p:spPr>
          <a:xfrm>
            <a:off x="1483567" y="4534679"/>
            <a:ext cx="5031385" cy="394018"/>
          </a:xfrm>
          <a:prstGeom prst="wedgeRoundRectCallout">
            <a:avLst>
              <a:gd name="adj1" fmla="val 8751"/>
              <a:gd name="adj2" fmla="val -89632"/>
              <a:gd name="adj3" fmla="val 16667"/>
            </a:avLst>
          </a:prstGeom>
          <a:solidFill>
            <a:srgbClr val="EAEA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⑤文字を入力していくとグループ内にも共有されます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31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D58C-CD5D-CF85-AE87-F507014AC49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060641-58E8-1631-8767-4D8B8E74A32A}"/>
              </a:ext>
            </a:extLst>
          </p:cNvPr>
          <p:cNvSpPr/>
          <p:nvPr/>
        </p:nvSpPr>
        <p:spPr>
          <a:xfrm>
            <a:off x="200025" y="250144"/>
            <a:ext cx="6648450"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17.</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終了ボタンについて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155DF74-7579-67A6-6730-6A01AC2E14C2}"/>
              </a:ext>
            </a:extLst>
          </p:cNvPr>
          <p:cNvSpPr/>
          <p:nvPr/>
        </p:nvSpPr>
        <p:spPr>
          <a:xfrm>
            <a:off x="860085" y="1377984"/>
            <a:ext cx="8855415" cy="1354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研修中にパソコンの調子が悪くなった時は研修を一時退室し、</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パソコンを再起動して、</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に再入室してください。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また、研修終了時もご自身で退室してください。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68217BC-81AD-1925-0F44-7551A73BDEE1}"/>
              </a:ext>
            </a:extLst>
          </p:cNvPr>
          <p:cNvSpPr/>
          <p:nvPr/>
        </p:nvSpPr>
        <p:spPr>
          <a:xfrm>
            <a:off x="860085" y="2738468"/>
            <a:ext cx="85125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下の「終了」　　　　　ボタンを押すと退室できます。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21DB053-1AD5-21BF-41D9-485BF1335A87}"/>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A14D166-D9D0-9229-54C9-C41936FB170F}"/>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A07FFE08-E2F3-60A8-568D-5E91A802E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吹き出し: 角を丸めた四角形 7">
            <a:extLst>
              <a:ext uri="{FF2B5EF4-FFF2-40B4-BE49-F238E27FC236}">
                <a16:creationId xmlns:a16="http://schemas.microsoft.com/office/drawing/2014/main" id="{3956F647-D1E6-1B73-738A-F2F96BDA4A27}"/>
              </a:ext>
            </a:extLst>
          </p:cNvPr>
          <p:cNvSpPr/>
          <p:nvPr/>
        </p:nvSpPr>
        <p:spPr>
          <a:xfrm>
            <a:off x="7544361" y="5831712"/>
            <a:ext cx="2943565" cy="885370"/>
          </a:xfrm>
          <a:prstGeom prst="wedgeRoundRectCallout">
            <a:avLst>
              <a:gd name="adj1" fmla="val -54036"/>
              <a:gd name="adj2" fmla="val 40007"/>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「終了」を押すと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研修より退室します</a:t>
            </a:r>
          </a:p>
        </p:txBody>
      </p:sp>
      <p:pic>
        <p:nvPicPr>
          <p:cNvPr id="10" name="図 9">
            <a:extLst>
              <a:ext uri="{FF2B5EF4-FFF2-40B4-BE49-F238E27FC236}">
                <a16:creationId xmlns:a16="http://schemas.microsoft.com/office/drawing/2014/main" id="{651E0390-25B3-A27D-C84B-D8851A6BD3AB}"/>
              </a:ext>
            </a:extLst>
          </p:cNvPr>
          <p:cNvPicPr>
            <a:picLocks noChangeAspect="1"/>
          </p:cNvPicPr>
          <p:nvPr/>
        </p:nvPicPr>
        <p:blipFill>
          <a:blip r:embed="rId3"/>
          <a:stretch>
            <a:fillRect/>
          </a:stretch>
        </p:blipFill>
        <p:spPr>
          <a:xfrm>
            <a:off x="2716970" y="3004102"/>
            <a:ext cx="514422" cy="447737"/>
          </a:xfrm>
          <a:prstGeom prst="rect">
            <a:avLst/>
          </a:prstGeom>
        </p:spPr>
      </p:pic>
      <p:grpSp>
        <p:nvGrpSpPr>
          <p:cNvPr id="11" name="グループ化 10">
            <a:extLst>
              <a:ext uri="{FF2B5EF4-FFF2-40B4-BE49-F238E27FC236}">
                <a16:creationId xmlns:a16="http://schemas.microsoft.com/office/drawing/2014/main" id="{5EFCFDAA-8B10-C7FC-15C0-F098148AEAC2}"/>
              </a:ext>
            </a:extLst>
          </p:cNvPr>
          <p:cNvGrpSpPr/>
          <p:nvPr/>
        </p:nvGrpSpPr>
        <p:grpSpPr>
          <a:xfrm>
            <a:off x="860085" y="3712881"/>
            <a:ext cx="6643688" cy="3564125"/>
            <a:chOff x="860085" y="3712881"/>
            <a:chExt cx="6643688" cy="3564125"/>
          </a:xfrm>
        </p:grpSpPr>
        <p:pic>
          <p:nvPicPr>
            <p:cNvPr id="12" name="図 11">
              <a:extLst>
                <a:ext uri="{FF2B5EF4-FFF2-40B4-BE49-F238E27FC236}">
                  <a16:creationId xmlns:a16="http://schemas.microsoft.com/office/drawing/2014/main" id="{3AE6C430-C0EC-9D29-7354-233151C56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85" y="3712881"/>
              <a:ext cx="6424613" cy="3475082"/>
            </a:xfrm>
            <a:prstGeom prst="rect">
              <a:avLst/>
            </a:prstGeom>
          </p:spPr>
        </p:pic>
        <p:sp>
          <p:nvSpPr>
            <p:cNvPr id="13" name="楕円 12">
              <a:extLst>
                <a:ext uri="{FF2B5EF4-FFF2-40B4-BE49-F238E27FC236}">
                  <a16:creationId xmlns:a16="http://schemas.microsoft.com/office/drawing/2014/main" id="{2DE674B4-A141-80F3-BB4F-61E46DA4DB3F}"/>
                </a:ext>
              </a:extLst>
            </p:cNvPr>
            <p:cNvSpPr/>
            <p:nvPr/>
          </p:nvSpPr>
          <p:spPr>
            <a:xfrm>
              <a:off x="6811369" y="6707297"/>
              <a:ext cx="692404"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F3A7D185-5002-91FC-311B-BB6DE0520121}"/>
                </a:ext>
              </a:extLst>
            </p:cNvPr>
            <p:cNvPicPr>
              <a:picLocks noChangeAspect="1"/>
            </p:cNvPicPr>
            <p:nvPr/>
          </p:nvPicPr>
          <p:blipFill>
            <a:blip r:embed="rId5"/>
            <a:stretch>
              <a:fillRect/>
            </a:stretch>
          </p:blipFill>
          <p:spPr>
            <a:xfrm>
              <a:off x="7077075" y="7011981"/>
              <a:ext cx="181604" cy="174482"/>
            </a:xfrm>
            <a:prstGeom prst="rect">
              <a:avLst/>
            </a:prstGeom>
          </p:spPr>
        </p:pic>
      </p:grpSp>
    </p:spTree>
    <p:extLst>
      <p:ext uri="{BB962C8B-B14F-4D97-AF65-F5344CB8AC3E}">
        <p14:creationId xmlns:p14="http://schemas.microsoft.com/office/powerpoint/2010/main" val="208960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D31D741-B616-DB58-8488-CF1D80875CC5}"/>
              </a:ext>
            </a:extLst>
          </p:cNvPr>
          <p:cNvPicPr>
            <a:picLocks noChangeAspect="1"/>
          </p:cNvPicPr>
          <p:nvPr/>
        </p:nvPicPr>
        <p:blipFill>
          <a:blip r:embed="rId2"/>
          <a:stretch>
            <a:fillRect/>
          </a:stretch>
        </p:blipFill>
        <p:spPr>
          <a:xfrm>
            <a:off x="8702676" y="3788282"/>
            <a:ext cx="1530844" cy="3237993"/>
          </a:xfrm>
          <a:prstGeom prst="rect">
            <a:avLst/>
          </a:prstGeom>
          <a:ln>
            <a:solidFill>
              <a:schemeClr val="tx1"/>
            </a:solidFill>
          </a:ln>
        </p:spPr>
      </p:pic>
      <p:sp>
        <p:nvSpPr>
          <p:cNvPr id="4" name="正方形/長方形 3">
            <a:extLst>
              <a:ext uri="{FF2B5EF4-FFF2-40B4-BE49-F238E27FC236}">
                <a16:creationId xmlns:a16="http://schemas.microsoft.com/office/drawing/2014/main" id="{1422A697-711A-97F4-68E8-173DCE5FF3D1}"/>
              </a:ext>
            </a:extLst>
          </p:cNvPr>
          <p:cNvSpPr/>
          <p:nvPr/>
        </p:nvSpPr>
        <p:spPr>
          <a:xfrm>
            <a:off x="181784" y="250144"/>
            <a:ext cx="984508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18. Zoom</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アップデート（更新）について①</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76184" y="1276673"/>
            <a:ext cx="9971165" cy="907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は頻繁にアップデートします。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ご自身の</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が最新バージョンか確認してから研修にご参加ください。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10026866"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751B8886-3A55-5EED-5D63-9EAD4D1737D5}"/>
              </a:ext>
            </a:extLst>
          </p:cNvPr>
          <p:cNvSpPr/>
          <p:nvPr/>
        </p:nvSpPr>
        <p:spPr>
          <a:xfrm>
            <a:off x="5009985" y="2517607"/>
            <a:ext cx="5624678" cy="1077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②　</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立ち上げ中であれば画面下部に表示</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されている　　　を押し、「すべての設定を開く」→</a:t>
            </a: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「統計情報」の中に表示されています。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0C3E09DB-786A-C28D-4C82-51E85CD6B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41" y="3680811"/>
            <a:ext cx="3851245" cy="2876302"/>
          </a:xfrm>
          <a:prstGeom prst="rect">
            <a:avLst/>
          </a:prstGeom>
          <a:ln>
            <a:solidFill>
              <a:schemeClr val="accent1">
                <a:shade val="15000"/>
              </a:schemeClr>
            </a:solidFill>
          </a:ln>
        </p:spPr>
      </p:pic>
      <p:sp>
        <p:nvSpPr>
          <p:cNvPr id="15" name="正方形/長方形 14">
            <a:extLst>
              <a:ext uri="{FF2B5EF4-FFF2-40B4-BE49-F238E27FC236}">
                <a16:creationId xmlns:a16="http://schemas.microsoft.com/office/drawing/2014/main" id="{869AA513-810C-564C-998B-B46C6DE44AC2}"/>
              </a:ext>
            </a:extLst>
          </p:cNvPr>
          <p:cNvSpPr/>
          <p:nvPr/>
        </p:nvSpPr>
        <p:spPr>
          <a:xfrm>
            <a:off x="376184" y="2556079"/>
            <a:ext cx="4129142" cy="661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①　</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を立ち上げ時にでる画面で</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のバージョンを確認してください。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717842CC-FF97-37C4-1F07-45F8C9FEC2FA}"/>
              </a:ext>
            </a:extLst>
          </p:cNvPr>
          <p:cNvSpPr/>
          <p:nvPr/>
        </p:nvSpPr>
        <p:spPr>
          <a:xfrm>
            <a:off x="1560388" y="6202768"/>
            <a:ext cx="1481549"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1A6CB844-3BE7-21FB-0761-1D5DD0FA995D}"/>
              </a:ext>
            </a:extLst>
          </p:cNvPr>
          <p:cNvSpPr/>
          <p:nvPr/>
        </p:nvSpPr>
        <p:spPr>
          <a:xfrm rot="2432946">
            <a:off x="7815501" y="5845139"/>
            <a:ext cx="1020632" cy="213148"/>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27F95A7-0A7F-F51D-9406-27F91644433E}"/>
              </a:ext>
            </a:extLst>
          </p:cNvPr>
          <p:cNvSpPr/>
          <p:nvPr/>
        </p:nvSpPr>
        <p:spPr>
          <a:xfrm>
            <a:off x="8842422" y="6546012"/>
            <a:ext cx="692404"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FEFD5A40-371F-1815-B672-0A4AB33A0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625" y="2929248"/>
            <a:ext cx="396375" cy="301245"/>
          </a:xfrm>
          <a:prstGeom prst="rect">
            <a:avLst/>
          </a:prstGeom>
        </p:spPr>
      </p:pic>
      <p:pic>
        <p:nvPicPr>
          <p:cNvPr id="30" name="図 29">
            <a:extLst>
              <a:ext uri="{FF2B5EF4-FFF2-40B4-BE49-F238E27FC236}">
                <a16:creationId xmlns:a16="http://schemas.microsoft.com/office/drawing/2014/main" id="{B5F066B5-FF37-3E24-7F34-A303BB0979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8573" y="5690563"/>
            <a:ext cx="2138490" cy="1761747"/>
          </a:xfrm>
          <a:prstGeom prst="rect">
            <a:avLst/>
          </a:prstGeom>
          <a:ln>
            <a:solidFill>
              <a:schemeClr val="tx1"/>
            </a:solidFill>
          </a:ln>
        </p:spPr>
      </p:pic>
      <p:sp>
        <p:nvSpPr>
          <p:cNvPr id="31" name="矢印: 右 30">
            <a:extLst>
              <a:ext uri="{FF2B5EF4-FFF2-40B4-BE49-F238E27FC236}">
                <a16:creationId xmlns:a16="http://schemas.microsoft.com/office/drawing/2014/main" id="{7B993106-742A-34A9-39F2-D151024079D6}"/>
              </a:ext>
            </a:extLst>
          </p:cNvPr>
          <p:cNvSpPr/>
          <p:nvPr/>
        </p:nvSpPr>
        <p:spPr>
          <a:xfrm rot="10800000">
            <a:off x="7815501" y="6813127"/>
            <a:ext cx="1020632" cy="213148"/>
          </a:xfrm>
          <a:prstGeom prst="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82CF84A-7CA8-E1FA-6300-3659F5C1557E}"/>
              </a:ext>
            </a:extLst>
          </p:cNvPr>
          <p:cNvSpPr/>
          <p:nvPr/>
        </p:nvSpPr>
        <p:spPr>
          <a:xfrm>
            <a:off x="6390575" y="6772477"/>
            <a:ext cx="1200850" cy="491585"/>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FBEE7854-E3AC-6427-F8A7-D160E947BCEE}"/>
              </a:ext>
            </a:extLst>
          </p:cNvPr>
          <p:cNvPicPr>
            <a:picLocks noChangeAspect="1"/>
          </p:cNvPicPr>
          <p:nvPr/>
        </p:nvPicPr>
        <p:blipFill>
          <a:blip r:embed="rId7"/>
          <a:stretch>
            <a:fillRect/>
          </a:stretch>
        </p:blipFill>
        <p:spPr>
          <a:xfrm>
            <a:off x="5308204" y="3616028"/>
            <a:ext cx="2897478" cy="1937296"/>
          </a:xfrm>
          <a:prstGeom prst="rect">
            <a:avLst/>
          </a:prstGeom>
        </p:spPr>
      </p:pic>
      <p:sp>
        <p:nvSpPr>
          <p:cNvPr id="18" name="楕円 17">
            <a:extLst>
              <a:ext uri="{FF2B5EF4-FFF2-40B4-BE49-F238E27FC236}">
                <a16:creationId xmlns:a16="http://schemas.microsoft.com/office/drawing/2014/main" id="{CFEBCC5A-6F85-C60B-DF95-848D412317D0}"/>
              </a:ext>
            </a:extLst>
          </p:cNvPr>
          <p:cNvSpPr/>
          <p:nvPr/>
        </p:nvSpPr>
        <p:spPr>
          <a:xfrm>
            <a:off x="7248525" y="5305563"/>
            <a:ext cx="342900" cy="35434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22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228600" y="250144"/>
            <a:ext cx="997116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18. Zoom</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アップデート（更新）について②</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76184" y="1404050"/>
            <a:ext cx="9971165"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最新バージョンではなかった場合、更新をしてください。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971165"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9C899ECD-76BF-F2DC-FDC3-AF60DBC2917A}"/>
              </a:ext>
            </a:extLst>
          </p:cNvPr>
          <p:cNvSpPr/>
          <p:nvPr/>
        </p:nvSpPr>
        <p:spPr>
          <a:xfrm>
            <a:off x="376184" y="2214959"/>
            <a:ext cx="4129142" cy="723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③　</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ダウンロードセンターの</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最新バージョンをダウンロード</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51B8886-3A55-5EED-5D63-9EAD4D1737D5}"/>
              </a:ext>
            </a:extLst>
          </p:cNvPr>
          <p:cNvSpPr/>
          <p:nvPr/>
        </p:nvSpPr>
        <p:spPr>
          <a:xfrm>
            <a:off x="5092700" y="2214959"/>
            <a:ext cx="5422900" cy="14311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④　パソコン画面の右上にダウンロードが始まって</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いる表示がされます。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ダウンロードが終わったら、ファイルをクリック</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en-US" altLang="ja-JP"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してアップデートしてください。</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83ADED49-EFE9-45C4-ACCC-86BCF2D8FC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25"/>
          <a:stretch/>
        </p:blipFill>
        <p:spPr>
          <a:xfrm>
            <a:off x="368299" y="3496957"/>
            <a:ext cx="4444713" cy="2418068"/>
          </a:xfrm>
          <a:prstGeom prst="rect">
            <a:avLst/>
          </a:prstGeom>
          <a:ln>
            <a:solidFill>
              <a:schemeClr val="tx1"/>
            </a:solidFill>
          </a:ln>
        </p:spPr>
      </p:pic>
      <p:sp>
        <p:nvSpPr>
          <p:cNvPr id="18" name="楕円 17">
            <a:extLst>
              <a:ext uri="{FF2B5EF4-FFF2-40B4-BE49-F238E27FC236}">
                <a16:creationId xmlns:a16="http://schemas.microsoft.com/office/drawing/2014/main" id="{A8325E7D-D356-4C93-06F9-2C708CF1A4A0}"/>
              </a:ext>
            </a:extLst>
          </p:cNvPr>
          <p:cNvSpPr/>
          <p:nvPr/>
        </p:nvSpPr>
        <p:spPr>
          <a:xfrm>
            <a:off x="967606" y="4994875"/>
            <a:ext cx="1144179" cy="569709"/>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3FBC0B7B-335D-B9F9-2B65-36413AF50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888" y="3788752"/>
            <a:ext cx="2930524" cy="1129643"/>
          </a:xfrm>
          <a:prstGeom prst="rect">
            <a:avLst/>
          </a:prstGeom>
          <a:ln>
            <a:solidFill>
              <a:schemeClr val="tx1"/>
            </a:solidFill>
          </a:ln>
        </p:spPr>
      </p:pic>
      <p:sp>
        <p:nvSpPr>
          <p:cNvPr id="25" name="矢印: 下 24">
            <a:extLst>
              <a:ext uri="{FF2B5EF4-FFF2-40B4-BE49-F238E27FC236}">
                <a16:creationId xmlns:a16="http://schemas.microsoft.com/office/drawing/2014/main" id="{C2C46CCA-C389-8FF2-6850-50D0C62FF4A5}"/>
              </a:ext>
            </a:extLst>
          </p:cNvPr>
          <p:cNvSpPr/>
          <p:nvPr/>
        </p:nvSpPr>
        <p:spPr>
          <a:xfrm>
            <a:off x="7555990" y="4974142"/>
            <a:ext cx="496320" cy="352857"/>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6A86C8A7-6942-6131-6A32-4AADB19E3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425" y="5347444"/>
            <a:ext cx="3419952" cy="828791"/>
          </a:xfrm>
          <a:prstGeom prst="rect">
            <a:avLst/>
          </a:prstGeom>
          <a:ln>
            <a:solidFill>
              <a:schemeClr val="tx1"/>
            </a:solidFill>
          </a:ln>
        </p:spPr>
      </p:pic>
      <p:sp>
        <p:nvSpPr>
          <p:cNvPr id="23" name="吹き出し: 角を丸めた四角形 22">
            <a:extLst>
              <a:ext uri="{FF2B5EF4-FFF2-40B4-BE49-F238E27FC236}">
                <a16:creationId xmlns:a16="http://schemas.microsoft.com/office/drawing/2014/main" id="{A72A34E6-694E-5EEF-2D8B-0DB6CBE396B0}"/>
              </a:ext>
            </a:extLst>
          </p:cNvPr>
          <p:cNvSpPr/>
          <p:nvPr/>
        </p:nvSpPr>
        <p:spPr>
          <a:xfrm>
            <a:off x="5232400" y="6442167"/>
            <a:ext cx="4914900" cy="693201"/>
          </a:xfrm>
          <a:prstGeom prst="wedgeRoundRectCallout">
            <a:avLst>
              <a:gd name="adj1" fmla="val -17121"/>
              <a:gd name="adj2" fmla="val -8027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ファイルを開くとアップデートが開始されます</a:t>
            </a:r>
          </a:p>
        </p:txBody>
      </p:sp>
    </p:spTree>
    <p:extLst>
      <p:ext uri="{BB962C8B-B14F-4D97-AF65-F5344CB8AC3E}">
        <p14:creationId xmlns:p14="http://schemas.microsoft.com/office/powerpoint/2010/main" val="112704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7C8022-D5BC-ABEF-C67D-2355665D164F}"/>
              </a:ext>
            </a:extLst>
          </p:cNvPr>
          <p:cNvSpPr/>
          <p:nvPr/>
        </p:nvSpPr>
        <p:spPr>
          <a:xfrm>
            <a:off x="516761" y="2647888"/>
            <a:ext cx="9971165" cy="4253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① パソコンは、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Windows10</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以上（必須）、</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Core i5</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以上（推奨）</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② 研修は長時間のためパソコンに負荷がかかります。パソコンの中身を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整理し、容量をできるだけ空けてご参加ください。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③ パソコンにカメラが内蔵されていない場合は、外付けカメラをご準備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④ イヤホンをご使用の場合はマイク付きのものをご準備ください。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⑤ インターネット環境は、研修までに整え、できるだけ有線にて接続して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ts val="3600"/>
              </a:lnSpc>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1422A697-711A-97F4-68E8-173DCE5FF3D1}"/>
              </a:ext>
            </a:extLst>
          </p:cNvPr>
          <p:cNvSpPr/>
          <p:nvPr/>
        </p:nvSpPr>
        <p:spPr>
          <a:xfrm>
            <a:off x="238934" y="250144"/>
            <a:ext cx="86193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カメラ、マイクの準備をしましょう</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516760" y="1366202"/>
            <a:ext cx="9439033" cy="1031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オンライン研修ではパソコン、カメラ、イヤホン、マイク、</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インターネット環境をご準備ください。</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95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971469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19.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オンライン研修のマナーについて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40848" y="1331623"/>
            <a:ext cx="10000342" cy="5538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① 研修日、パソコンの調子を確認するためにも早めに（遅くても研修の</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分前には）パソコンを立ち上げ、接続テストを行ってください。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システムのバージョンアップなどで時間がかかる場合があります。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② 日光が入ると、逆光などでお顔を確認できないことがあります。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できるだけカーテンを閉め、照明を明るくしてご参加ください。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③ 画面を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on</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にして参加していただくので個人情報などが映り込まない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ようにご注意ください。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職場で受講されており、個人情報が映ってしまう場合のみ「ぼかし」</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機能をご活用ください。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8.</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ビデオの設定について　参照）</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ノートパソコン（PC・ラップトップ）のイラスト | 商用フリー(無料)のイラスト素材なら「イラストマンション」">
            <a:extLst>
              <a:ext uri="{FF2B5EF4-FFF2-40B4-BE49-F238E27FC236}">
                <a16:creationId xmlns:a16="http://schemas.microsoft.com/office/drawing/2014/main" id="{1E673480-EC31-5CD5-5B52-CD3B13FB9C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750" y="411968"/>
            <a:ext cx="580649" cy="58064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BEEE0D0E-A848-683F-62BF-CF97B939E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0845" y="3114361"/>
            <a:ext cx="990914" cy="990914"/>
          </a:xfrm>
          <a:prstGeom prst="rect">
            <a:avLst/>
          </a:prstGeom>
        </p:spPr>
      </p:pic>
    </p:spTree>
    <p:extLst>
      <p:ext uri="{BB962C8B-B14F-4D97-AF65-F5344CB8AC3E}">
        <p14:creationId xmlns:p14="http://schemas.microsoft.com/office/powerpoint/2010/main" val="82919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181784" y="244857"/>
            <a:ext cx="971469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19. </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オンライン研修のマナーについて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283698" y="1207056"/>
            <a:ext cx="10000342" cy="60921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④ オンライン研修では、皆さんの声が聞こえません。</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できるだけ笑顔で受け、うなずきや拍手など、リアクションを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大きくしましょう。</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⑤　話す時はゆっくりと丁寧に話しましょう。聞くときは相手の話が</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　　 終わるのを待ちましょう。</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⑥　研修の録音、録画は禁止です。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⑦  研修の内容などを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に投稿するのはやめてください。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⑧  研修は記録のために録画致します。ご了承ください。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⑨  他、研修の詳細については受講の手引きをご確認ください。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では、皆様、研修でお会いしましょう！！</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A8486CF-7C82-862E-1182-D61AB598F432}"/>
              </a:ext>
            </a:extLst>
          </p:cNvPr>
          <p:cNvSpPr/>
          <p:nvPr/>
        </p:nvSpPr>
        <p:spPr>
          <a:xfrm>
            <a:off x="345735" y="2114792"/>
            <a:ext cx="10000342"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E115062-CC88-5D9C-75FE-DA551D5967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禁止マークのイラスト02 | 無料のフリー素材 イラストエイト">
            <a:extLst>
              <a:ext uri="{FF2B5EF4-FFF2-40B4-BE49-F238E27FC236}">
                <a16:creationId xmlns:a16="http://schemas.microsoft.com/office/drawing/2014/main" id="{EF3980E6-1EEF-E2A5-DE30-A9A750D73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030" y="3724761"/>
            <a:ext cx="1417788" cy="88536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5C10F2B-2DA5-2F65-EC52-D5B8DBD25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466" y="1334237"/>
            <a:ext cx="1078003" cy="1221354"/>
          </a:xfrm>
          <a:prstGeom prst="rect">
            <a:avLst/>
          </a:prstGeom>
        </p:spPr>
      </p:pic>
    </p:spTree>
    <p:extLst>
      <p:ext uri="{BB962C8B-B14F-4D97-AF65-F5344CB8AC3E}">
        <p14:creationId xmlns:p14="http://schemas.microsoft.com/office/powerpoint/2010/main" val="57364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238934" y="250144"/>
            <a:ext cx="86193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2.</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40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ダウンロードについて</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370025" y="1370095"/>
            <a:ext cx="9971165" cy="8463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研修では</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アプリを使用します。事前にダウンロードをお願いします。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研修期間を通じて利用するため、</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アプリのダウンロードをお勧めします</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9C899ECD-76BF-F2DC-FDC3-AF60DBC2917A}"/>
              </a:ext>
            </a:extLst>
          </p:cNvPr>
          <p:cNvSpPr/>
          <p:nvPr/>
        </p:nvSpPr>
        <p:spPr>
          <a:xfrm>
            <a:off x="368300" y="2613285"/>
            <a:ext cx="4718050" cy="1785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①　</a:t>
            </a:r>
            <a:r>
              <a:rPr kumimoji="1" lang="en-US" altLang="ja-JP" b="1" dirty="0">
                <a:solidFill>
                  <a:schemeClr val="tx1"/>
                </a:solidFill>
                <a:latin typeface="BIZ UDPゴシック" panose="020B0400000000000000" pitchFamily="50" charset="-128"/>
                <a:ea typeface="BIZ UDPゴシック" panose="020B0400000000000000" pitchFamily="50" charset="-128"/>
              </a:rPr>
              <a:t>google</a:t>
            </a:r>
            <a:r>
              <a:rPr kumimoji="1" lang="ja-JP" altLang="en-US" b="1" dirty="0">
                <a:solidFill>
                  <a:schemeClr val="tx1"/>
                </a:solidFill>
                <a:latin typeface="BIZ UDPゴシック" panose="020B0400000000000000" pitchFamily="50" charset="-128"/>
                <a:ea typeface="BIZ UDPゴシック" panose="020B0400000000000000" pitchFamily="50" charset="-128"/>
              </a:rPr>
              <a:t>や</a:t>
            </a:r>
            <a:r>
              <a:rPr kumimoji="1" lang="en-US" altLang="ja-JP" b="1" dirty="0">
                <a:solidFill>
                  <a:schemeClr val="tx1"/>
                </a:solidFill>
                <a:latin typeface="BIZ UDPゴシック" panose="020B0400000000000000" pitchFamily="50" charset="-128"/>
                <a:ea typeface="BIZ UDPゴシック" panose="020B0400000000000000" pitchFamily="50" charset="-128"/>
              </a:rPr>
              <a:t>yahoo.</a:t>
            </a:r>
            <a:r>
              <a:rPr kumimoji="1" lang="ja-JP" altLang="en-US" b="1" dirty="0">
                <a:solidFill>
                  <a:schemeClr val="tx1"/>
                </a:solidFill>
                <a:latin typeface="BIZ UDPゴシック" panose="020B0400000000000000" pitchFamily="50" charset="-128"/>
                <a:ea typeface="BIZ UDPゴシック" panose="020B0400000000000000" pitchFamily="50" charset="-128"/>
              </a:rPr>
              <a:t>などの検索サイトより</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ダウンロードセンター」を検索して</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サイトに入る</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en-US" altLang="ja-JP" b="1" dirty="0">
                <a:solidFill>
                  <a:schemeClr val="tx1"/>
                </a:solidFill>
                <a:latin typeface="BIZ UDPゴシック" panose="020B0400000000000000" pitchFamily="50" charset="-128"/>
                <a:ea typeface="BIZ UDPゴシック" panose="020B0400000000000000" pitchFamily="50" charset="-128"/>
                <a:hlinkClick r:id="rId3"/>
              </a:rPr>
              <a:t>https://Zoom.us/ja/download</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51B8886-3A55-5EED-5D63-9EAD4D1737D5}"/>
              </a:ext>
            </a:extLst>
          </p:cNvPr>
          <p:cNvSpPr/>
          <p:nvPr/>
        </p:nvSpPr>
        <p:spPr>
          <a:xfrm>
            <a:off x="5232400" y="2600992"/>
            <a:ext cx="5226050" cy="723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②　ダウンロードセンターより、ダウンロードする</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4721C407-B787-B08C-82ED-B8F67039A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20" y="4335175"/>
            <a:ext cx="3813008" cy="2296700"/>
          </a:xfrm>
          <a:prstGeom prst="rect">
            <a:avLst/>
          </a:prstGeom>
        </p:spPr>
      </p:pic>
      <p:pic>
        <p:nvPicPr>
          <p:cNvPr id="9" name="図 8">
            <a:extLst>
              <a:ext uri="{FF2B5EF4-FFF2-40B4-BE49-F238E27FC236}">
                <a16:creationId xmlns:a16="http://schemas.microsoft.com/office/drawing/2014/main" id="{A1F42506-56C9-B0D0-FE22-182B93DC2817}"/>
              </a:ext>
            </a:extLst>
          </p:cNvPr>
          <p:cNvPicPr>
            <a:picLocks noChangeAspect="1"/>
          </p:cNvPicPr>
          <p:nvPr/>
        </p:nvPicPr>
        <p:blipFill>
          <a:blip r:embed="rId5"/>
          <a:stretch>
            <a:fillRect/>
          </a:stretch>
        </p:blipFill>
        <p:spPr>
          <a:xfrm>
            <a:off x="5457660" y="3938373"/>
            <a:ext cx="4689640" cy="2063850"/>
          </a:xfrm>
          <a:prstGeom prst="rect">
            <a:avLst/>
          </a:prstGeom>
          <a:ln>
            <a:solidFill>
              <a:schemeClr val="tx1"/>
            </a:solidFill>
          </a:ln>
        </p:spPr>
      </p:pic>
      <p:sp>
        <p:nvSpPr>
          <p:cNvPr id="2" name="吹き出し: 角を丸めた四角形 1">
            <a:extLst>
              <a:ext uri="{FF2B5EF4-FFF2-40B4-BE49-F238E27FC236}">
                <a16:creationId xmlns:a16="http://schemas.microsoft.com/office/drawing/2014/main" id="{45BC62D8-E416-F8F2-2DC9-106456FDFC2A}"/>
              </a:ext>
            </a:extLst>
          </p:cNvPr>
          <p:cNvSpPr/>
          <p:nvPr/>
        </p:nvSpPr>
        <p:spPr>
          <a:xfrm>
            <a:off x="5574779" y="6285274"/>
            <a:ext cx="4455402" cy="693201"/>
          </a:xfrm>
          <a:prstGeom prst="wedgeRoundRectCallout">
            <a:avLst>
              <a:gd name="adj1" fmla="val -4508"/>
              <a:gd name="adj2" fmla="val -122868"/>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「ダウンロード」をクリックします</a:t>
            </a:r>
          </a:p>
        </p:txBody>
      </p:sp>
    </p:spTree>
    <p:extLst>
      <p:ext uri="{BB962C8B-B14F-4D97-AF65-F5344CB8AC3E}">
        <p14:creationId xmlns:p14="http://schemas.microsoft.com/office/powerpoint/2010/main" val="416045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751B8886-3A55-5EED-5D63-9EAD4D1737D5}"/>
              </a:ext>
            </a:extLst>
          </p:cNvPr>
          <p:cNvSpPr/>
          <p:nvPr/>
        </p:nvSpPr>
        <p:spPr>
          <a:xfrm>
            <a:off x="229408" y="1463158"/>
            <a:ext cx="9971165" cy="929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③　ダウンロードボタンを押すと、パソコン画面右上にダウンロードファイルが表示されます。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nSpc>
                <a:spcPct val="150000"/>
              </a:lnSpc>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ダウンロードが終わりましたら、「ファイルを開く」をクリックしてください。</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3FBC0B7B-335D-B9F9-2B65-36413AF50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02" y="2639478"/>
            <a:ext cx="2930524" cy="1129643"/>
          </a:xfrm>
          <a:prstGeom prst="rect">
            <a:avLst/>
          </a:prstGeom>
          <a:ln>
            <a:solidFill>
              <a:schemeClr val="tx1"/>
            </a:solidFill>
          </a:ln>
        </p:spPr>
      </p:pic>
      <p:sp>
        <p:nvSpPr>
          <p:cNvPr id="25" name="矢印: 下 24">
            <a:extLst>
              <a:ext uri="{FF2B5EF4-FFF2-40B4-BE49-F238E27FC236}">
                <a16:creationId xmlns:a16="http://schemas.microsoft.com/office/drawing/2014/main" id="{C2C46CCA-C389-8FF2-6850-50D0C62FF4A5}"/>
              </a:ext>
            </a:extLst>
          </p:cNvPr>
          <p:cNvSpPr/>
          <p:nvPr/>
        </p:nvSpPr>
        <p:spPr>
          <a:xfrm rot="16200000">
            <a:off x="4782407" y="2739642"/>
            <a:ext cx="496320" cy="778159"/>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6A86C8A7-6942-6131-6A32-4AADB19E3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108" y="2659464"/>
            <a:ext cx="3518483" cy="852669"/>
          </a:xfrm>
          <a:prstGeom prst="rect">
            <a:avLst/>
          </a:prstGeom>
          <a:ln>
            <a:solidFill>
              <a:schemeClr val="tx1"/>
            </a:solidFill>
          </a:ln>
        </p:spPr>
      </p:pic>
      <p:sp>
        <p:nvSpPr>
          <p:cNvPr id="23" name="吹き出し: 角を丸めた四角形 22">
            <a:extLst>
              <a:ext uri="{FF2B5EF4-FFF2-40B4-BE49-F238E27FC236}">
                <a16:creationId xmlns:a16="http://schemas.microsoft.com/office/drawing/2014/main" id="{A72A34E6-694E-5EEF-2D8B-0DB6CBE396B0}"/>
              </a:ext>
            </a:extLst>
          </p:cNvPr>
          <p:cNvSpPr/>
          <p:nvPr/>
        </p:nvSpPr>
        <p:spPr>
          <a:xfrm>
            <a:off x="5591175" y="3778826"/>
            <a:ext cx="4455402" cy="693201"/>
          </a:xfrm>
          <a:prstGeom prst="wedgeRoundRectCallout">
            <a:avLst>
              <a:gd name="adj1" fmla="val -22038"/>
              <a:gd name="adj2" fmla="val -77524"/>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ファイルを開くとインストールが開始されます</a:t>
            </a:r>
          </a:p>
        </p:txBody>
      </p:sp>
      <p:sp>
        <p:nvSpPr>
          <p:cNvPr id="2" name="正方形/長方形 1">
            <a:extLst>
              <a:ext uri="{FF2B5EF4-FFF2-40B4-BE49-F238E27FC236}">
                <a16:creationId xmlns:a16="http://schemas.microsoft.com/office/drawing/2014/main" id="{2C607C26-B240-B92E-37EB-D948E657CF26}"/>
              </a:ext>
            </a:extLst>
          </p:cNvPr>
          <p:cNvSpPr/>
          <p:nvPr/>
        </p:nvSpPr>
        <p:spPr>
          <a:xfrm>
            <a:off x="229408" y="4772883"/>
            <a:ext cx="9971165" cy="4371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④　ダウンロードが終わると、パソコン画面下のメニューバーに</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アイコンが現れます。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16176F78-643F-E5F8-C165-4D6AAD6BC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002" y="6362914"/>
            <a:ext cx="778160" cy="669218"/>
          </a:xfrm>
          <a:prstGeom prst="rect">
            <a:avLst/>
          </a:prstGeom>
        </p:spPr>
      </p:pic>
      <p:sp>
        <p:nvSpPr>
          <p:cNvPr id="12" name="矢印: 下 11">
            <a:extLst>
              <a:ext uri="{FF2B5EF4-FFF2-40B4-BE49-F238E27FC236}">
                <a16:creationId xmlns:a16="http://schemas.microsoft.com/office/drawing/2014/main" id="{0CB17D76-DD81-ADC8-A341-E5A41A548F78}"/>
              </a:ext>
            </a:extLst>
          </p:cNvPr>
          <p:cNvSpPr/>
          <p:nvPr/>
        </p:nvSpPr>
        <p:spPr>
          <a:xfrm rot="9795754">
            <a:off x="3360389" y="5866566"/>
            <a:ext cx="251222" cy="317808"/>
          </a:xfrm>
          <a:prstGeom prst="downArrow">
            <a:avLst>
              <a:gd name="adj1" fmla="val 50000"/>
              <a:gd name="adj2" fmla="val 4174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82AC3FA-1C03-0695-E6D3-CF68DE2691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370" y="5573059"/>
            <a:ext cx="9870203" cy="247917"/>
          </a:xfrm>
          <a:prstGeom prst="rect">
            <a:avLst/>
          </a:prstGeom>
        </p:spPr>
      </p:pic>
      <p:sp>
        <p:nvSpPr>
          <p:cNvPr id="19" name="吹き出し: 角を丸めた四角形 18">
            <a:extLst>
              <a:ext uri="{FF2B5EF4-FFF2-40B4-BE49-F238E27FC236}">
                <a16:creationId xmlns:a16="http://schemas.microsoft.com/office/drawing/2014/main" id="{0922DFCB-6350-C26D-6E8E-A76EA4094210}"/>
              </a:ext>
            </a:extLst>
          </p:cNvPr>
          <p:cNvSpPr/>
          <p:nvPr/>
        </p:nvSpPr>
        <p:spPr>
          <a:xfrm>
            <a:off x="5110061" y="6313221"/>
            <a:ext cx="5090512" cy="693201"/>
          </a:xfrm>
          <a:prstGeom prst="wedgeRoundRectCallout">
            <a:avLst>
              <a:gd name="adj1" fmla="val -68429"/>
              <a:gd name="adj2" fmla="val -7447"/>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これからは、ここをクリックして</a:t>
            </a:r>
            <a:r>
              <a:rPr kumimoji="1" lang="en-US" altLang="ja-JP" sz="1600" dirty="0">
                <a:solidFill>
                  <a:schemeClr val="tx1"/>
                </a:solidFill>
                <a:latin typeface="BIZ UDPゴシック" panose="020B0400000000000000" pitchFamily="50" charset="-128"/>
                <a:ea typeface="BIZ UDPゴシック" panose="020B0400000000000000" pitchFamily="50" charset="-128"/>
              </a:rPr>
              <a:t>Zoom</a:t>
            </a:r>
            <a:r>
              <a:rPr kumimoji="1" lang="ja-JP" altLang="en-US" sz="1600" dirty="0">
                <a:solidFill>
                  <a:schemeClr val="tx1"/>
                </a:solidFill>
                <a:latin typeface="BIZ UDPゴシック" panose="020B0400000000000000" pitchFamily="50" charset="-128"/>
                <a:ea typeface="BIZ UDPゴシック" panose="020B0400000000000000" pitchFamily="50" charset="-128"/>
              </a:rPr>
              <a:t>に入れます</a:t>
            </a:r>
          </a:p>
        </p:txBody>
      </p:sp>
    </p:spTree>
    <p:extLst>
      <p:ext uri="{BB962C8B-B14F-4D97-AF65-F5344CB8AC3E}">
        <p14:creationId xmlns:p14="http://schemas.microsoft.com/office/powerpoint/2010/main" val="84489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229409" y="250144"/>
            <a:ext cx="8619315"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3.</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40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に入ってみましょう</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88339DB-FC89-EF13-D54C-5CFA41BEC04D}"/>
              </a:ext>
            </a:extLst>
          </p:cNvPr>
          <p:cNvSpPr/>
          <p:nvPr/>
        </p:nvSpPr>
        <p:spPr>
          <a:xfrm>
            <a:off x="479470" y="1170205"/>
            <a:ext cx="9971165" cy="907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オンライン研修会場には入室のための</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URL</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と、研修の</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ID</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・パスワードが</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設定されています。さっそく入室してみましょう。</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4731D203-2040-2A2F-4C41-AB650E5B9EC7}"/>
              </a:ext>
            </a:extLst>
          </p:cNvPr>
          <p:cNvSpPr/>
          <p:nvPr/>
        </p:nvSpPr>
        <p:spPr>
          <a:xfrm>
            <a:off x="488993" y="2117734"/>
            <a:ext cx="10056891" cy="21390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方法①　</a:t>
            </a:r>
            <a:r>
              <a:rPr kumimoji="1" lang="en-US" altLang="ja-JP" b="1" dirty="0">
                <a:solidFill>
                  <a:schemeClr val="tx1"/>
                </a:solidFill>
                <a:latin typeface="BIZ UDPゴシック" panose="020B0400000000000000" pitchFamily="50" charset="-128"/>
                <a:ea typeface="BIZ UDPゴシック" panose="020B0400000000000000" pitchFamily="50" charset="-128"/>
              </a:rPr>
              <a:t>URL</a:t>
            </a:r>
            <a:r>
              <a:rPr kumimoji="1" lang="ja-JP" altLang="en-US" b="1" dirty="0">
                <a:solidFill>
                  <a:schemeClr val="tx1"/>
                </a:solidFill>
                <a:latin typeface="BIZ UDPゴシック" panose="020B0400000000000000" pitchFamily="50" charset="-128"/>
                <a:ea typeface="BIZ UDPゴシック" panose="020B0400000000000000" pitchFamily="50" charset="-128"/>
              </a:rPr>
              <a:t>が配布されている場合は、その</a:t>
            </a:r>
            <a:r>
              <a:rPr kumimoji="1" lang="en-US" altLang="ja-JP" b="1" dirty="0">
                <a:solidFill>
                  <a:schemeClr val="tx1"/>
                </a:solidFill>
                <a:latin typeface="BIZ UDPゴシック" panose="020B0400000000000000" pitchFamily="50" charset="-128"/>
                <a:ea typeface="BIZ UDPゴシック" panose="020B0400000000000000" pitchFamily="50" charset="-128"/>
              </a:rPr>
              <a:t>URL</a:t>
            </a:r>
            <a:r>
              <a:rPr kumimoji="1" lang="ja-JP" altLang="en-US" b="1" dirty="0">
                <a:solidFill>
                  <a:schemeClr val="tx1"/>
                </a:solidFill>
                <a:latin typeface="BIZ UDPゴシック" panose="020B0400000000000000" pitchFamily="50" charset="-128"/>
                <a:ea typeface="BIZ UDPゴシック" panose="020B0400000000000000" pitchFamily="50" charset="-128"/>
              </a:rPr>
              <a:t>をクリックすれば入ることができます。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en-US" altLang="ja-JP"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　　　 演習当日は、「受講生専用ページ」→「受講が決定した方はこちら」→演習日の 入室ボタン</a:t>
            </a: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からクリックで直接入れます）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方法②　</a:t>
            </a:r>
            <a:r>
              <a:rPr kumimoji="1" lang="en-US" altLang="ja-JP" b="1" dirty="0">
                <a:solidFill>
                  <a:schemeClr val="tx1"/>
                </a:solidFill>
                <a:latin typeface="BIZ UDPゴシック" panose="020B0400000000000000" pitchFamily="50" charset="-128"/>
                <a:ea typeface="BIZ UDPゴシック" panose="020B0400000000000000" pitchFamily="50" charset="-128"/>
              </a:rPr>
              <a:t>ID</a:t>
            </a:r>
            <a:r>
              <a:rPr kumimoji="1" lang="ja-JP" altLang="en-US" b="1" dirty="0">
                <a:solidFill>
                  <a:schemeClr val="tx1"/>
                </a:solidFill>
                <a:latin typeface="BIZ UDPゴシック" panose="020B0400000000000000" pitchFamily="50" charset="-128"/>
                <a:ea typeface="BIZ UDPゴシック" panose="020B0400000000000000" pitchFamily="50" charset="-128"/>
              </a:rPr>
              <a:t>、パスワードで入る場合は、メニューバーに出ている</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アプリ　　　　をダブルクリッ</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クして</a:t>
            </a:r>
            <a:r>
              <a:rPr kumimoji="1" lang="en-US" altLang="ja-JP" b="1" dirty="0">
                <a:solidFill>
                  <a:schemeClr val="tx1"/>
                </a:solidFill>
                <a:latin typeface="BIZ UDPゴシック" panose="020B0400000000000000" pitchFamily="50" charset="-128"/>
                <a:ea typeface="BIZ UDPゴシック" panose="020B0400000000000000" pitchFamily="50" charset="-128"/>
              </a:rPr>
              <a:t>Zoom</a:t>
            </a:r>
            <a:r>
              <a:rPr kumimoji="1" lang="ja-JP" altLang="en-US" b="1" dirty="0">
                <a:solidFill>
                  <a:schemeClr val="tx1"/>
                </a:solidFill>
                <a:latin typeface="BIZ UDPゴシック" panose="020B0400000000000000" pitchFamily="50" charset="-128"/>
                <a:ea typeface="BIZ UDPゴシック" panose="020B0400000000000000" pitchFamily="50" charset="-128"/>
              </a:rPr>
              <a:t>アプリを起動し、「ミーティングに参加」ボタンを押して</a:t>
            </a:r>
            <a:r>
              <a:rPr kumimoji="1" lang="en-US" altLang="ja-JP" b="1" dirty="0">
                <a:solidFill>
                  <a:schemeClr val="tx1"/>
                </a:solidFill>
                <a:latin typeface="BIZ UDPゴシック" panose="020B0400000000000000" pitchFamily="50" charset="-128"/>
                <a:ea typeface="BIZ UDPゴシック" panose="020B0400000000000000" pitchFamily="50" charset="-128"/>
              </a:rPr>
              <a:t>ID</a:t>
            </a:r>
            <a:r>
              <a:rPr kumimoji="1" lang="ja-JP" altLang="en-US" b="1" dirty="0">
                <a:solidFill>
                  <a:schemeClr val="tx1"/>
                </a:solidFill>
                <a:latin typeface="BIZ UDPゴシック" panose="020B0400000000000000" pitchFamily="50" charset="-128"/>
                <a:ea typeface="BIZ UDPゴシック" panose="020B0400000000000000" pitchFamily="50" charset="-128"/>
              </a:rPr>
              <a:t>とパスワードを入れ</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en-US" altLang="ja-JP"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896602C-3D86-B98E-261A-1C6CB5CA3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228" y="3090294"/>
            <a:ext cx="576129" cy="495471"/>
          </a:xfrm>
          <a:prstGeom prst="rect">
            <a:avLst/>
          </a:prstGeom>
        </p:spPr>
      </p:pic>
      <p:grpSp>
        <p:nvGrpSpPr>
          <p:cNvPr id="21" name="グループ化 20">
            <a:extLst>
              <a:ext uri="{FF2B5EF4-FFF2-40B4-BE49-F238E27FC236}">
                <a16:creationId xmlns:a16="http://schemas.microsoft.com/office/drawing/2014/main" id="{B3643332-C0E5-AC85-F1D3-8402A0E0298A}"/>
              </a:ext>
            </a:extLst>
          </p:cNvPr>
          <p:cNvGrpSpPr/>
          <p:nvPr/>
        </p:nvGrpSpPr>
        <p:grpSpPr>
          <a:xfrm>
            <a:off x="488994" y="4481893"/>
            <a:ext cx="2926585" cy="2191613"/>
            <a:chOff x="488994" y="4308518"/>
            <a:chExt cx="2926585" cy="2191613"/>
          </a:xfrm>
        </p:grpSpPr>
        <p:pic>
          <p:nvPicPr>
            <p:cNvPr id="11" name="図 10">
              <a:extLst>
                <a:ext uri="{FF2B5EF4-FFF2-40B4-BE49-F238E27FC236}">
                  <a16:creationId xmlns:a16="http://schemas.microsoft.com/office/drawing/2014/main" id="{7B825FE0-0402-E348-1995-F14D4A283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994" y="4308518"/>
              <a:ext cx="2926585" cy="2191613"/>
            </a:xfrm>
            <a:prstGeom prst="rect">
              <a:avLst/>
            </a:prstGeom>
          </p:spPr>
        </p:pic>
        <p:sp>
          <p:nvSpPr>
            <p:cNvPr id="13" name="楕円 12">
              <a:extLst>
                <a:ext uri="{FF2B5EF4-FFF2-40B4-BE49-F238E27FC236}">
                  <a16:creationId xmlns:a16="http://schemas.microsoft.com/office/drawing/2014/main" id="{2709B242-28EF-14E6-217E-AF8502A7FB63}"/>
                </a:ext>
              </a:extLst>
            </p:cNvPr>
            <p:cNvSpPr/>
            <p:nvPr/>
          </p:nvSpPr>
          <p:spPr>
            <a:xfrm>
              <a:off x="745764" y="5209528"/>
              <a:ext cx="2295525" cy="3048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53BBD78B-B1B5-847B-69EC-D957747FB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859" y="4481893"/>
            <a:ext cx="1964894" cy="2191612"/>
          </a:xfrm>
          <a:prstGeom prst="rect">
            <a:avLst/>
          </a:prstGeom>
          <a:ln>
            <a:solidFill>
              <a:schemeClr val="tx1"/>
            </a:solidFill>
          </a:ln>
        </p:spPr>
      </p:pic>
      <p:sp>
        <p:nvSpPr>
          <p:cNvPr id="26" name="矢印: 下 25">
            <a:extLst>
              <a:ext uri="{FF2B5EF4-FFF2-40B4-BE49-F238E27FC236}">
                <a16:creationId xmlns:a16="http://schemas.microsoft.com/office/drawing/2014/main" id="{60D5CCE3-2E1B-3C48-2F88-D6818C1C0DEA}"/>
              </a:ext>
            </a:extLst>
          </p:cNvPr>
          <p:cNvSpPr/>
          <p:nvPr/>
        </p:nvSpPr>
        <p:spPr>
          <a:xfrm rot="16200000">
            <a:off x="6588511" y="5279022"/>
            <a:ext cx="370944"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吹き出し: 角を丸めた四角形 27">
            <a:extLst>
              <a:ext uri="{FF2B5EF4-FFF2-40B4-BE49-F238E27FC236}">
                <a16:creationId xmlns:a16="http://schemas.microsoft.com/office/drawing/2014/main" id="{76968309-139D-1071-F46C-F58D82AE6C89}"/>
              </a:ext>
            </a:extLst>
          </p:cNvPr>
          <p:cNvSpPr/>
          <p:nvPr/>
        </p:nvSpPr>
        <p:spPr>
          <a:xfrm>
            <a:off x="488994" y="6805914"/>
            <a:ext cx="2926585" cy="501479"/>
          </a:xfrm>
          <a:prstGeom prst="wedgeRoundRectCallout">
            <a:avLst>
              <a:gd name="adj1" fmla="val -16308"/>
              <a:gd name="adj2" fmla="val -6653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ミーティングに参加をクリック</a:t>
            </a:r>
          </a:p>
        </p:txBody>
      </p:sp>
      <p:pic>
        <p:nvPicPr>
          <p:cNvPr id="30" name="図 29">
            <a:extLst>
              <a:ext uri="{FF2B5EF4-FFF2-40B4-BE49-F238E27FC236}">
                <a16:creationId xmlns:a16="http://schemas.microsoft.com/office/drawing/2014/main" id="{ABFE43A7-3452-98E3-9E54-0DECDAEB04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213" y="4481893"/>
            <a:ext cx="2045141" cy="2257960"/>
          </a:xfrm>
          <a:prstGeom prst="rect">
            <a:avLst/>
          </a:prstGeom>
          <a:ln>
            <a:solidFill>
              <a:schemeClr val="accent1">
                <a:shade val="15000"/>
              </a:schemeClr>
            </a:solidFill>
          </a:ln>
        </p:spPr>
      </p:pic>
      <p:sp>
        <p:nvSpPr>
          <p:cNvPr id="31" name="吹き出し: 角を丸めた四角形 30">
            <a:extLst>
              <a:ext uri="{FF2B5EF4-FFF2-40B4-BE49-F238E27FC236}">
                <a16:creationId xmlns:a16="http://schemas.microsoft.com/office/drawing/2014/main" id="{C1C6EAE4-E1DD-1453-BD82-8486EE750414}"/>
              </a:ext>
            </a:extLst>
          </p:cNvPr>
          <p:cNvSpPr/>
          <p:nvPr/>
        </p:nvSpPr>
        <p:spPr>
          <a:xfrm>
            <a:off x="7137750" y="6852376"/>
            <a:ext cx="3146290" cy="501479"/>
          </a:xfrm>
          <a:prstGeom prst="wedgeRoundRectCallout">
            <a:avLst>
              <a:gd name="adj1" fmla="val -16308"/>
              <a:gd name="adj2" fmla="val -6653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パスコードを入力し、</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「ミーティングに参加」をクリック</a:t>
            </a:r>
          </a:p>
        </p:txBody>
      </p:sp>
      <p:sp>
        <p:nvSpPr>
          <p:cNvPr id="2" name="矢印: 下 1">
            <a:extLst>
              <a:ext uri="{FF2B5EF4-FFF2-40B4-BE49-F238E27FC236}">
                <a16:creationId xmlns:a16="http://schemas.microsoft.com/office/drawing/2014/main" id="{E747FA94-EDA1-4DA9-7F23-D26D512B3E3E}"/>
              </a:ext>
            </a:extLst>
          </p:cNvPr>
          <p:cNvSpPr/>
          <p:nvPr/>
        </p:nvSpPr>
        <p:spPr>
          <a:xfrm rot="16200000">
            <a:off x="3660097" y="5279022"/>
            <a:ext cx="370944"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代替処理 7">
            <a:extLst>
              <a:ext uri="{FF2B5EF4-FFF2-40B4-BE49-F238E27FC236}">
                <a16:creationId xmlns:a16="http://schemas.microsoft.com/office/drawing/2014/main" id="{024ED9C3-794B-304A-D2B9-56C83914C0E6}"/>
              </a:ext>
            </a:extLst>
          </p:cNvPr>
          <p:cNvSpPr/>
          <p:nvPr/>
        </p:nvSpPr>
        <p:spPr>
          <a:xfrm>
            <a:off x="9029701" y="2495550"/>
            <a:ext cx="1173120" cy="399512"/>
          </a:xfrm>
          <a:prstGeom prst="flowChartAlternateProcess">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03C8045C-1DAA-6C4B-2F69-92C3A7EDE505}"/>
              </a:ext>
            </a:extLst>
          </p:cNvPr>
          <p:cNvSpPr/>
          <p:nvPr/>
        </p:nvSpPr>
        <p:spPr>
          <a:xfrm>
            <a:off x="28575" y="3547664"/>
            <a:ext cx="1323975" cy="1107444"/>
          </a:xfrm>
          <a:prstGeom prst="wedgeRoundRectCallout">
            <a:avLst>
              <a:gd name="adj1" fmla="val 51976"/>
              <a:gd name="adj2" fmla="val -570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E06D779-ECA0-1BA6-49CD-96C1FCD5202C}"/>
              </a:ext>
            </a:extLst>
          </p:cNvPr>
          <p:cNvSpPr txBox="1"/>
          <p:nvPr/>
        </p:nvSpPr>
        <p:spPr>
          <a:xfrm>
            <a:off x="-1" y="3585765"/>
            <a:ext cx="1409701" cy="1015663"/>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5/25(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),26</a:t>
            </a:r>
            <a:endParaRPr kumimoji="1" lang="ja-JP" altLang="en-US"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火</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オンライン</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研修事前説明会参加の方はこちらからお入りください</a:t>
            </a:r>
          </a:p>
        </p:txBody>
      </p:sp>
      <p:sp>
        <p:nvSpPr>
          <p:cNvPr id="15" name="吹き出し: 角を丸めた四角形 14">
            <a:extLst>
              <a:ext uri="{FF2B5EF4-FFF2-40B4-BE49-F238E27FC236}">
                <a16:creationId xmlns:a16="http://schemas.microsoft.com/office/drawing/2014/main" id="{5DE996E5-913D-FD8C-FB0E-2F4DE83D4FCD}"/>
              </a:ext>
            </a:extLst>
          </p:cNvPr>
          <p:cNvSpPr/>
          <p:nvPr/>
        </p:nvSpPr>
        <p:spPr>
          <a:xfrm>
            <a:off x="3810484" y="6827815"/>
            <a:ext cx="2926585" cy="501479"/>
          </a:xfrm>
          <a:prstGeom prst="wedgeRoundRectCallout">
            <a:avLst>
              <a:gd name="adj1" fmla="val -16308"/>
              <a:gd name="adj2" fmla="val -6653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上段に</a:t>
            </a:r>
            <a:r>
              <a:rPr kumimoji="1" lang="en-US" altLang="ja-JP" sz="1600" dirty="0">
                <a:solidFill>
                  <a:schemeClr val="tx1"/>
                </a:solidFill>
                <a:latin typeface="BIZ UDPゴシック" panose="020B0400000000000000" pitchFamily="50" charset="-128"/>
                <a:ea typeface="BIZ UDPゴシック" panose="020B0400000000000000" pitchFamily="50" charset="-128"/>
              </a:rPr>
              <a:t>ID</a:t>
            </a:r>
            <a:r>
              <a:rPr kumimoji="1" lang="ja-JP" altLang="en-US" sz="1600" dirty="0">
                <a:solidFill>
                  <a:schemeClr val="tx1"/>
                </a:solidFill>
                <a:latin typeface="BIZ UDPゴシック" panose="020B0400000000000000" pitchFamily="50" charset="-128"/>
                <a:ea typeface="BIZ UDPゴシック" panose="020B0400000000000000" pitchFamily="50" charset="-128"/>
              </a:rPr>
              <a:t>、下段に氏名を入れ、</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「参加」ボタンをクリック</a:t>
            </a:r>
          </a:p>
        </p:txBody>
      </p:sp>
    </p:spTree>
    <p:extLst>
      <p:ext uri="{BB962C8B-B14F-4D97-AF65-F5344CB8AC3E}">
        <p14:creationId xmlns:p14="http://schemas.microsoft.com/office/powerpoint/2010/main" val="385790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3F749E4-AFBD-1396-CFE5-C7293F193FAA}"/>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1628D23-78FE-9D01-1745-2ACD3348388E}"/>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C:\WINDOWS\ﾃﾞｽｸﾄｯﾌﾟ\名称未設定 1.jpg">
            <a:extLst>
              <a:ext uri="{FF2B5EF4-FFF2-40B4-BE49-F238E27FC236}">
                <a16:creationId xmlns:a16="http://schemas.microsoft.com/office/drawing/2014/main" id="{D49BF066-35AB-2186-C048-3F6E506C6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4731D203-2040-2A2F-4C41-AB650E5B9EC7}"/>
              </a:ext>
            </a:extLst>
          </p:cNvPr>
          <p:cNvSpPr/>
          <p:nvPr/>
        </p:nvSpPr>
        <p:spPr>
          <a:xfrm>
            <a:off x="367138" y="1422934"/>
            <a:ext cx="3882269" cy="1077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③　ビデオプレビューが出てきます。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画面右下「参加」ボタンを押して</a:t>
            </a: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ください。</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49D7EF81-70C9-A494-EFCD-063EF0F0D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63" y="2911624"/>
            <a:ext cx="3882269" cy="3010739"/>
          </a:xfrm>
          <a:prstGeom prst="rect">
            <a:avLst/>
          </a:prstGeom>
          <a:ln>
            <a:solidFill>
              <a:schemeClr val="tx1"/>
            </a:solidFill>
          </a:ln>
        </p:spPr>
      </p:pic>
      <p:pic>
        <p:nvPicPr>
          <p:cNvPr id="12" name="図 11">
            <a:extLst>
              <a:ext uri="{FF2B5EF4-FFF2-40B4-BE49-F238E27FC236}">
                <a16:creationId xmlns:a16="http://schemas.microsoft.com/office/drawing/2014/main" id="{EF2C8295-B426-F3AB-BBFE-67C9C615D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298" y="3301606"/>
            <a:ext cx="3053807" cy="2544839"/>
          </a:xfrm>
          <a:prstGeom prst="rect">
            <a:avLst/>
          </a:prstGeom>
          <a:ln>
            <a:solidFill>
              <a:schemeClr val="tx1"/>
            </a:solidFill>
          </a:ln>
        </p:spPr>
      </p:pic>
      <p:sp>
        <p:nvSpPr>
          <p:cNvPr id="14" name="正方形/長方形 13">
            <a:extLst>
              <a:ext uri="{FF2B5EF4-FFF2-40B4-BE49-F238E27FC236}">
                <a16:creationId xmlns:a16="http://schemas.microsoft.com/office/drawing/2014/main" id="{D47FD375-0F7C-08D3-D9A6-CEC8097A3C86}"/>
              </a:ext>
            </a:extLst>
          </p:cNvPr>
          <p:cNvSpPr/>
          <p:nvPr/>
        </p:nvSpPr>
        <p:spPr>
          <a:xfrm>
            <a:off x="5062421" y="1403028"/>
            <a:ext cx="5572241" cy="17851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④　待機室に入ることができました。</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研修が開始されるまでこのままお待ちください。　</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研修時間になり、ホスト（主催者）が研修会場に</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ご案内いたします。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ビデオは</a:t>
            </a:r>
            <a:r>
              <a:rPr kumimoji="1" lang="en-US" altLang="ja-JP" b="1" dirty="0">
                <a:solidFill>
                  <a:schemeClr val="tx1"/>
                </a:solidFill>
                <a:latin typeface="BIZ UDPゴシック" panose="020B0400000000000000" pitchFamily="50" charset="-128"/>
                <a:ea typeface="BIZ UDPゴシック" panose="020B0400000000000000" pitchFamily="50" charset="-128"/>
              </a:rPr>
              <a:t>off</a:t>
            </a:r>
            <a:r>
              <a:rPr kumimoji="1" lang="ja-JP" altLang="en-US" b="1" dirty="0">
                <a:solidFill>
                  <a:schemeClr val="tx1"/>
                </a:solidFill>
                <a:latin typeface="BIZ UDPゴシック" panose="020B0400000000000000" pitchFamily="50" charset="-128"/>
                <a:ea typeface="BIZ UDPゴシック" panose="020B0400000000000000" pitchFamily="50" charset="-128"/>
              </a:rPr>
              <a:t>でお入りください。</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5" name="矢印: 下 14">
            <a:extLst>
              <a:ext uri="{FF2B5EF4-FFF2-40B4-BE49-F238E27FC236}">
                <a16:creationId xmlns:a16="http://schemas.microsoft.com/office/drawing/2014/main" id="{06022FA2-7685-F32A-0BE0-D78EFA664404}"/>
              </a:ext>
            </a:extLst>
          </p:cNvPr>
          <p:cNvSpPr/>
          <p:nvPr/>
        </p:nvSpPr>
        <p:spPr>
          <a:xfrm rot="16200000">
            <a:off x="4805158" y="4117187"/>
            <a:ext cx="404966"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AEAD594-4A98-23AF-1596-CC56D9FCC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641" y="6150767"/>
            <a:ext cx="2290213" cy="1101437"/>
          </a:xfrm>
          <a:prstGeom prst="rect">
            <a:avLst/>
          </a:prstGeom>
          <a:ln>
            <a:solidFill>
              <a:schemeClr val="tx1"/>
            </a:solidFill>
          </a:ln>
        </p:spPr>
      </p:pic>
      <p:sp>
        <p:nvSpPr>
          <p:cNvPr id="11" name="吹き出し: 角を丸めた四角形 10">
            <a:extLst>
              <a:ext uri="{FF2B5EF4-FFF2-40B4-BE49-F238E27FC236}">
                <a16:creationId xmlns:a16="http://schemas.microsoft.com/office/drawing/2014/main" id="{558D8937-F8FD-0579-2C32-627248CA962C}"/>
              </a:ext>
            </a:extLst>
          </p:cNvPr>
          <p:cNvSpPr/>
          <p:nvPr/>
        </p:nvSpPr>
        <p:spPr>
          <a:xfrm>
            <a:off x="7395210" y="6142360"/>
            <a:ext cx="2945980" cy="715541"/>
          </a:xfrm>
          <a:prstGeom prst="wedgeRoundRectCallout">
            <a:avLst>
              <a:gd name="adj1" fmla="val -57045"/>
              <a:gd name="adj2" fmla="val 74480"/>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研修は記録のため録画されています。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この画面がでたら</a:t>
            </a:r>
            <a:r>
              <a:rPr kumimoji="1" lang="en-US" altLang="ja-JP" sz="1200" dirty="0">
                <a:solidFill>
                  <a:schemeClr val="tx1"/>
                </a:solidFill>
                <a:latin typeface="BIZ UDPゴシック" panose="020B0400000000000000" pitchFamily="50" charset="-128"/>
                <a:ea typeface="BIZ UDPゴシック" panose="020B0400000000000000" pitchFamily="50" charset="-128"/>
              </a:rPr>
              <a:t>OK</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を押してください。</a:t>
            </a:r>
          </a:p>
        </p:txBody>
      </p:sp>
    </p:spTree>
    <p:extLst>
      <p:ext uri="{BB962C8B-B14F-4D97-AF65-F5344CB8AC3E}">
        <p14:creationId xmlns:p14="http://schemas.microsoft.com/office/powerpoint/2010/main" val="136107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22A697-711A-97F4-68E8-173DCE5FF3D1}"/>
              </a:ext>
            </a:extLst>
          </p:cNvPr>
          <p:cNvSpPr/>
          <p:nvPr/>
        </p:nvSpPr>
        <p:spPr>
          <a:xfrm>
            <a:off x="238124" y="261259"/>
            <a:ext cx="7734301"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4.</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40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メニューバーの説明</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CFF7BAE-466E-4669-53A3-41A1935365FF}"/>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88339DB-FC89-EF13-D54C-5CFA41BEC04D}"/>
              </a:ext>
            </a:extLst>
          </p:cNvPr>
          <p:cNvSpPr/>
          <p:nvPr/>
        </p:nvSpPr>
        <p:spPr>
          <a:xfrm>
            <a:off x="142874" y="1328401"/>
            <a:ext cx="10525126" cy="10754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chemeClr val="tx1"/>
                </a:solidFill>
                <a:latin typeface="BIZ UDPゴシック" panose="020B0400000000000000" pitchFamily="50" charset="-128"/>
                <a:ea typeface="BIZ UDPゴシック" panose="020B0400000000000000" pitchFamily="50" charset="-128"/>
              </a:rPr>
              <a:t>Zoom</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画面には、画面下部にメニューボタンがあり、色々な機能を備えています。</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吹き出し: 右矢印 7">
            <a:extLst>
              <a:ext uri="{FF2B5EF4-FFF2-40B4-BE49-F238E27FC236}">
                <a16:creationId xmlns:a16="http://schemas.microsoft.com/office/drawing/2014/main" id="{84CB803E-2F8F-9811-8C65-EA84507BCB0D}"/>
              </a:ext>
            </a:extLst>
          </p:cNvPr>
          <p:cNvSpPr/>
          <p:nvPr/>
        </p:nvSpPr>
        <p:spPr>
          <a:xfrm rot="16200000">
            <a:off x="499907" y="6299752"/>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音の設定</a:t>
            </a:r>
          </a:p>
        </p:txBody>
      </p:sp>
      <p:sp>
        <p:nvSpPr>
          <p:cNvPr id="9" name="吹き出し: 右矢印 8">
            <a:extLst>
              <a:ext uri="{FF2B5EF4-FFF2-40B4-BE49-F238E27FC236}">
                <a16:creationId xmlns:a16="http://schemas.microsoft.com/office/drawing/2014/main" id="{B395D3A0-0F73-234A-4D91-BBCB16B27D37}"/>
              </a:ext>
            </a:extLst>
          </p:cNvPr>
          <p:cNvSpPr/>
          <p:nvPr/>
        </p:nvSpPr>
        <p:spPr>
          <a:xfrm rot="16200000">
            <a:off x="1441464" y="6299752"/>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ビデオの設定</a:t>
            </a:r>
          </a:p>
        </p:txBody>
      </p:sp>
      <p:sp>
        <p:nvSpPr>
          <p:cNvPr id="10" name="吹き出し: 右矢印 9">
            <a:extLst>
              <a:ext uri="{FF2B5EF4-FFF2-40B4-BE49-F238E27FC236}">
                <a16:creationId xmlns:a16="http://schemas.microsoft.com/office/drawing/2014/main" id="{14B75FFB-63DA-4689-CF75-00ED85A2C543}"/>
              </a:ext>
            </a:extLst>
          </p:cNvPr>
          <p:cNvSpPr/>
          <p:nvPr/>
        </p:nvSpPr>
        <p:spPr>
          <a:xfrm rot="16200000">
            <a:off x="3398181" y="6305607"/>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参加者を見る</a:t>
            </a:r>
          </a:p>
        </p:txBody>
      </p:sp>
      <p:sp>
        <p:nvSpPr>
          <p:cNvPr id="11" name="吹き出し: 右矢印 10">
            <a:extLst>
              <a:ext uri="{FF2B5EF4-FFF2-40B4-BE49-F238E27FC236}">
                <a16:creationId xmlns:a16="http://schemas.microsoft.com/office/drawing/2014/main" id="{BAE320BF-8C70-08C2-BB38-52EC6742D86F}"/>
              </a:ext>
            </a:extLst>
          </p:cNvPr>
          <p:cNvSpPr/>
          <p:nvPr/>
        </p:nvSpPr>
        <p:spPr>
          <a:xfrm rot="16200000">
            <a:off x="4471567" y="6292133"/>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チャットを見る</a:t>
            </a:r>
          </a:p>
        </p:txBody>
      </p:sp>
      <p:sp>
        <p:nvSpPr>
          <p:cNvPr id="12" name="吹き出し: 右矢印 11">
            <a:extLst>
              <a:ext uri="{FF2B5EF4-FFF2-40B4-BE49-F238E27FC236}">
                <a16:creationId xmlns:a16="http://schemas.microsoft.com/office/drawing/2014/main" id="{CA9CCEA4-3D22-6CD7-EBA8-B61D5EEB3F48}"/>
              </a:ext>
            </a:extLst>
          </p:cNvPr>
          <p:cNvSpPr/>
          <p:nvPr/>
        </p:nvSpPr>
        <p:spPr>
          <a:xfrm rot="16200000">
            <a:off x="5373502" y="6292133"/>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挙手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機能</a:t>
            </a:r>
          </a:p>
        </p:txBody>
      </p:sp>
      <p:pic>
        <p:nvPicPr>
          <p:cNvPr id="20" name="図 19">
            <a:extLst>
              <a:ext uri="{FF2B5EF4-FFF2-40B4-BE49-F238E27FC236}">
                <a16:creationId xmlns:a16="http://schemas.microsoft.com/office/drawing/2014/main" id="{1CF78584-5801-5D01-9150-A4387E4E2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143" y="2627099"/>
            <a:ext cx="4348163" cy="2364790"/>
          </a:xfrm>
          <a:prstGeom prst="rect">
            <a:avLst/>
          </a:prstGeom>
        </p:spPr>
      </p:pic>
      <p:sp>
        <p:nvSpPr>
          <p:cNvPr id="29" name="楕円 28">
            <a:extLst>
              <a:ext uri="{FF2B5EF4-FFF2-40B4-BE49-F238E27FC236}">
                <a16:creationId xmlns:a16="http://schemas.microsoft.com/office/drawing/2014/main" id="{18601B66-6DB6-E008-7E83-EA79D234B4A3}"/>
              </a:ext>
            </a:extLst>
          </p:cNvPr>
          <p:cNvSpPr/>
          <p:nvPr/>
        </p:nvSpPr>
        <p:spPr>
          <a:xfrm>
            <a:off x="2780920" y="4592656"/>
            <a:ext cx="4687414" cy="50871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BDFF73EE-9617-B333-815E-C66D1BC9B298}"/>
              </a:ext>
            </a:extLst>
          </p:cNvPr>
          <p:cNvSpPr/>
          <p:nvPr/>
        </p:nvSpPr>
        <p:spPr>
          <a:xfrm>
            <a:off x="4766857" y="5200205"/>
            <a:ext cx="715540"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右矢印 34">
            <a:extLst>
              <a:ext uri="{FF2B5EF4-FFF2-40B4-BE49-F238E27FC236}">
                <a16:creationId xmlns:a16="http://schemas.microsoft.com/office/drawing/2014/main" id="{EC34C16B-76D5-F72A-1F3A-B59F0D85D8EA}"/>
              </a:ext>
            </a:extLst>
          </p:cNvPr>
          <p:cNvSpPr/>
          <p:nvPr/>
        </p:nvSpPr>
        <p:spPr>
          <a:xfrm rot="16200000">
            <a:off x="9624028" y="6292134"/>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終了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ボタン</a:t>
            </a:r>
          </a:p>
        </p:txBody>
      </p:sp>
      <p:sp>
        <p:nvSpPr>
          <p:cNvPr id="36" name="正方形/長方形 35">
            <a:extLst>
              <a:ext uri="{FF2B5EF4-FFF2-40B4-BE49-F238E27FC236}">
                <a16:creationId xmlns:a16="http://schemas.microsoft.com/office/drawing/2014/main" id="{295F94B6-F46E-D847-7DC9-F7DFFB5184A9}"/>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4" descr="C:\WINDOWS\ﾃﾞｽｸﾄｯﾌﾟ\名称未設定 1.jpg">
            <a:extLst>
              <a:ext uri="{FF2B5EF4-FFF2-40B4-BE49-F238E27FC236}">
                <a16:creationId xmlns:a16="http://schemas.microsoft.com/office/drawing/2014/main" id="{A6E51792-8B64-9760-CD24-E1D188CC0E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5C6B676-C680-029F-1F81-3F5703C6A55B}"/>
              </a:ext>
            </a:extLst>
          </p:cNvPr>
          <p:cNvPicPr>
            <a:picLocks noChangeAspect="1"/>
          </p:cNvPicPr>
          <p:nvPr/>
        </p:nvPicPr>
        <p:blipFill>
          <a:blip r:embed="rId4"/>
          <a:stretch>
            <a:fillRect/>
          </a:stretch>
        </p:blipFill>
        <p:spPr>
          <a:xfrm>
            <a:off x="385622" y="5769182"/>
            <a:ext cx="9974248" cy="556332"/>
          </a:xfrm>
          <a:prstGeom prst="rect">
            <a:avLst/>
          </a:prstGeom>
        </p:spPr>
      </p:pic>
      <p:sp>
        <p:nvSpPr>
          <p:cNvPr id="3" name="吹き出し: 右矢印 2">
            <a:extLst>
              <a:ext uri="{FF2B5EF4-FFF2-40B4-BE49-F238E27FC236}">
                <a16:creationId xmlns:a16="http://schemas.microsoft.com/office/drawing/2014/main" id="{AF1FD972-5804-2A50-B7C0-B6CDEDF6F3B2}"/>
              </a:ext>
            </a:extLst>
          </p:cNvPr>
          <p:cNvSpPr/>
          <p:nvPr/>
        </p:nvSpPr>
        <p:spPr>
          <a:xfrm rot="16200000">
            <a:off x="6297427" y="6301658"/>
            <a:ext cx="619155" cy="828674"/>
          </a:xfrm>
          <a:prstGeom prst="rightArrowCallout">
            <a:avLst>
              <a:gd name="adj1" fmla="val 17661"/>
              <a:gd name="adj2" fmla="val 25000"/>
              <a:gd name="adj3" fmla="val 13991"/>
              <a:gd name="adj4" fmla="val 769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画面の</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共有</a:t>
            </a:r>
          </a:p>
        </p:txBody>
      </p:sp>
    </p:spTree>
    <p:extLst>
      <p:ext uri="{BB962C8B-B14F-4D97-AF65-F5344CB8AC3E}">
        <p14:creationId xmlns:p14="http://schemas.microsoft.com/office/powerpoint/2010/main" val="121842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WINDOWS\ﾃﾞｽｸﾄｯﾌﾟ\名称未設定 1.jpg">
            <a:extLst>
              <a:ext uri="{FF2B5EF4-FFF2-40B4-BE49-F238E27FC236}">
                <a16:creationId xmlns:a16="http://schemas.microsoft.com/office/drawing/2014/main" id="{2CA383BF-4962-BB84-D9DA-1756035C8C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1190" y="7105468"/>
            <a:ext cx="293473" cy="293473"/>
          </a:xfrm>
          <a:prstGeom prst="rect">
            <a:avLst/>
          </a:prstGeom>
          <a:gradFill>
            <a:gsLst>
              <a:gs pos="37000">
                <a:srgbClr val="0070C0"/>
              </a:gs>
              <a:gs pos="78000">
                <a:schemeClr val="accent5">
                  <a:lumMod val="50000"/>
                </a:schemeClr>
              </a:gs>
              <a:gs pos="0">
                <a:schemeClr val="accent5">
                  <a:lumMod val="75000"/>
                </a:schemeClr>
              </a:gs>
              <a:gs pos="100000">
                <a:schemeClr val="accent5">
                  <a:lumMod val="50000"/>
                </a:schemeClr>
              </a:gs>
            </a:gsLst>
            <a:lin ang="6000000" scaled="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422A697-711A-97F4-68E8-173DCE5FF3D1}"/>
              </a:ext>
            </a:extLst>
          </p:cNvPr>
          <p:cNvSpPr/>
          <p:nvPr/>
        </p:nvSpPr>
        <p:spPr>
          <a:xfrm>
            <a:off x="345735" y="250144"/>
            <a:ext cx="7576456" cy="885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4000" b="1" dirty="0">
                <a:solidFill>
                  <a:schemeClr val="tx1"/>
                </a:solidFill>
                <a:latin typeface="BIZ UDPゴシック" panose="020B0400000000000000" pitchFamily="50" charset="-128"/>
                <a:ea typeface="BIZ UDPゴシック" panose="020B0400000000000000" pitchFamily="50" charset="-128"/>
              </a:rPr>
              <a:t>5.</a:t>
            </a:r>
            <a:r>
              <a:rPr kumimoji="1" lang="ja-JP" altLang="en-US" sz="4000" b="1" dirty="0">
                <a:solidFill>
                  <a:schemeClr val="tx1"/>
                </a:solidFill>
                <a:latin typeface="BIZ UDPゴシック" panose="020B0400000000000000" pitchFamily="50" charset="-128"/>
                <a:ea typeface="BIZ UDPゴシック" panose="020B0400000000000000" pitchFamily="50" charset="-128"/>
              </a:rPr>
              <a:t>　スピーカー・マイクのテスト</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C0A26A8-203B-90A0-AEF6-15F1AB4C8D25}"/>
              </a:ext>
            </a:extLst>
          </p:cNvPr>
          <p:cNvSpPr/>
          <p:nvPr/>
        </p:nvSpPr>
        <p:spPr>
          <a:xfrm>
            <a:off x="-1" y="7401301"/>
            <a:ext cx="10691814"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E686CC77-6B43-8B3A-34EA-510CA417F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35" y="3779837"/>
            <a:ext cx="3432769" cy="3463488"/>
          </a:xfrm>
          <a:prstGeom prst="rect">
            <a:avLst/>
          </a:prstGeom>
        </p:spPr>
      </p:pic>
      <p:grpSp>
        <p:nvGrpSpPr>
          <p:cNvPr id="8" name="グループ化 7">
            <a:extLst>
              <a:ext uri="{FF2B5EF4-FFF2-40B4-BE49-F238E27FC236}">
                <a16:creationId xmlns:a16="http://schemas.microsoft.com/office/drawing/2014/main" id="{1CA72AE2-7B9A-41B3-9355-17047C722073}"/>
              </a:ext>
            </a:extLst>
          </p:cNvPr>
          <p:cNvGrpSpPr/>
          <p:nvPr/>
        </p:nvGrpSpPr>
        <p:grpSpPr>
          <a:xfrm>
            <a:off x="392878" y="1286610"/>
            <a:ext cx="9769815" cy="2134156"/>
            <a:chOff x="345735" y="1274907"/>
            <a:chExt cx="10000342" cy="2134156"/>
          </a:xfrm>
        </p:grpSpPr>
        <p:sp>
          <p:nvSpPr>
            <p:cNvPr id="7" name="正方形/長方形 6">
              <a:extLst>
                <a:ext uri="{FF2B5EF4-FFF2-40B4-BE49-F238E27FC236}">
                  <a16:creationId xmlns:a16="http://schemas.microsoft.com/office/drawing/2014/main" id="{D88339DB-FC89-EF13-D54C-5CFA41BEC04D}"/>
                </a:ext>
              </a:extLst>
            </p:cNvPr>
            <p:cNvSpPr/>
            <p:nvPr/>
          </p:nvSpPr>
          <p:spPr>
            <a:xfrm>
              <a:off x="345735" y="1274907"/>
              <a:ext cx="10000342" cy="213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画面左下オーディオの横の　　ボタンを押して「スピーカー＆マイクを</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テストする」を選択して音が聞こえるか、マイクが反応するか、テスト</a:t>
              </a:r>
            </a:p>
            <a:p>
              <a:pPr>
                <a:lnSpc>
                  <a:spcPct val="15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してください。</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5BA7F7D5-8542-157F-991F-9BEDDA24B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629" y="1639332"/>
              <a:ext cx="361963" cy="506747"/>
            </a:xfrm>
            <a:prstGeom prst="rect">
              <a:avLst/>
            </a:prstGeom>
          </p:spPr>
        </p:pic>
      </p:grpSp>
      <p:sp>
        <p:nvSpPr>
          <p:cNvPr id="14" name="楕円 13">
            <a:extLst>
              <a:ext uri="{FF2B5EF4-FFF2-40B4-BE49-F238E27FC236}">
                <a16:creationId xmlns:a16="http://schemas.microsoft.com/office/drawing/2014/main" id="{4F215273-1025-0BAA-2199-14830BDB6A3E}"/>
              </a:ext>
            </a:extLst>
          </p:cNvPr>
          <p:cNvSpPr/>
          <p:nvPr/>
        </p:nvSpPr>
        <p:spPr>
          <a:xfrm>
            <a:off x="696427" y="5964448"/>
            <a:ext cx="2402208" cy="50871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8ADEA710-87F1-832D-9BEB-672D4FF07CF4}"/>
              </a:ext>
            </a:extLst>
          </p:cNvPr>
          <p:cNvSpPr/>
          <p:nvPr/>
        </p:nvSpPr>
        <p:spPr>
          <a:xfrm rot="16200000">
            <a:off x="3921292" y="5257225"/>
            <a:ext cx="715540"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4737183-E086-FD52-254D-B62BFC245A1A}"/>
              </a:ext>
            </a:extLst>
          </p:cNvPr>
          <p:cNvSpPr/>
          <p:nvPr/>
        </p:nvSpPr>
        <p:spPr>
          <a:xfrm>
            <a:off x="169377" y="6755706"/>
            <a:ext cx="1054100" cy="50871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E1E6A0D6-7C59-B176-02B5-4D9C5DEFC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620" y="3905801"/>
            <a:ext cx="2420048" cy="1483255"/>
          </a:xfrm>
          <a:prstGeom prst="rect">
            <a:avLst/>
          </a:prstGeom>
          <a:ln>
            <a:solidFill>
              <a:schemeClr val="tx1"/>
            </a:solidFill>
          </a:ln>
        </p:spPr>
      </p:pic>
      <p:pic>
        <p:nvPicPr>
          <p:cNvPr id="20" name="図 19">
            <a:extLst>
              <a:ext uri="{FF2B5EF4-FFF2-40B4-BE49-F238E27FC236}">
                <a16:creationId xmlns:a16="http://schemas.microsoft.com/office/drawing/2014/main" id="{60B08069-18DE-D668-6256-F0953A99B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620" y="5606385"/>
            <a:ext cx="2400505" cy="1478040"/>
          </a:xfrm>
          <a:prstGeom prst="rect">
            <a:avLst/>
          </a:prstGeom>
          <a:ln>
            <a:solidFill>
              <a:schemeClr val="tx1"/>
            </a:solidFill>
          </a:ln>
        </p:spPr>
      </p:pic>
      <p:sp>
        <p:nvSpPr>
          <p:cNvPr id="21" name="矢印: 下 20">
            <a:extLst>
              <a:ext uri="{FF2B5EF4-FFF2-40B4-BE49-F238E27FC236}">
                <a16:creationId xmlns:a16="http://schemas.microsoft.com/office/drawing/2014/main" id="{F0CCE365-61E7-D73E-DDE3-1172C27DC8D7}"/>
              </a:ext>
            </a:extLst>
          </p:cNvPr>
          <p:cNvSpPr/>
          <p:nvPr/>
        </p:nvSpPr>
        <p:spPr>
          <a:xfrm rot="16200000">
            <a:off x="7318901" y="5246135"/>
            <a:ext cx="715540" cy="508711"/>
          </a:xfrm>
          <a:prstGeom prst="down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9E90709-6A1A-A5B8-7695-C2683B932FB9}"/>
              </a:ext>
            </a:extLst>
          </p:cNvPr>
          <p:cNvSpPr/>
          <p:nvPr/>
        </p:nvSpPr>
        <p:spPr>
          <a:xfrm>
            <a:off x="-1" y="1059544"/>
            <a:ext cx="9595469" cy="9591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FB428C5B-27D6-6D1B-60E2-95F907411656}"/>
              </a:ext>
            </a:extLst>
          </p:cNvPr>
          <p:cNvSpPr/>
          <p:nvPr/>
        </p:nvSpPr>
        <p:spPr>
          <a:xfrm>
            <a:off x="7485648" y="3681612"/>
            <a:ext cx="2945980" cy="715541"/>
          </a:xfrm>
          <a:prstGeom prst="wedgeRoundRectCallout">
            <a:avLst>
              <a:gd name="adj1" fmla="val -68684"/>
              <a:gd name="adj2" fmla="val 141038"/>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音が聞こえない場合は</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　   このボタンを押して他の</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スピーカーを設定してください。</a:t>
            </a:r>
          </a:p>
        </p:txBody>
      </p:sp>
      <p:sp>
        <p:nvSpPr>
          <p:cNvPr id="10" name="吹き出し: 角を丸めた四角形 9">
            <a:extLst>
              <a:ext uri="{FF2B5EF4-FFF2-40B4-BE49-F238E27FC236}">
                <a16:creationId xmlns:a16="http://schemas.microsoft.com/office/drawing/2014/main" id="{631F4C8F-127E-52E4-56A2-95E6AB996EA5}"/>
              </a:ext>
            </a:extLst>
          </p:cNvPr>
          <p:cNvSpPr/>
          <p:nvPr/>
        </p:nvSpPr>
        <p:spPr>
          <a:xfrm>
            <a:off x="7576456" y="6473159"/>
            <a:ext cx="2607522" cy="715541"/>
          </a:xfrm>
          <a:prstGeom prst="wedgeRoundRectCallout">
            <a:avLst>
              <a:gd name="adj1" fmla="val -73535"/>
              <a:gd name="adj2" fmla="val 7922"/>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マイクの音が入らない場合は</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　   矢印を押して他のスピーカーを設定してください。</a:t>
            </a:r>
          </a:p>
        </p:txBody>
      </p:sp>
      <p:pic>
        <p:nvPicPr>
          <p:cNvPr id="23" name="図 22">
            <a:extLst>
              <a:ext uri="{FF2B5EF4-FFF2-40B4-BE49-F238E27FC236}">
                <a16:creationId xmlns:a16="http://schemas.microsoft.com/office/drawing/2014/main" id="{C6B564AC-79F6-F3A4-AA29-18EA872FEA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5344" y="4724500"/>
            <a:ext cx="2407092" cy="1478039"/>
          </a:xfrm>
          <a:prstGeom prst="rect">
            <a:avLst/>
          </a:prstGeom>
          <a:ln>
            <a:solidFill>
              <a:schemeClr val="tx1"/>
            </a:solidFill>
          </a:ln>
        </p:spPr>
      </p:pic>
    </p:spTree>
    <p:extLst>
      <p:ext uri="{BB962C8B-B14F-4D97-AF65-F5344CB8AC3E}">
        <p14:creationId xmlns:p14="http://schemas.microsoft.com/office/powerpoint/2010/main" val="40458156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2773</TotalTime>
  <Words>2701</Words>
  <Application>Microsoft Office PowerPoint</Application>
  <PresentationFormat>ユーザー設定</PresentationFormat>
  <Paragraphs>288</Paragraphs>
  <Slides>31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BIZ UDPゴシック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兵庫県 介護支援専門員協会</dc:creator>
  <cp:lastModifiedBy>5 jim</cp:lastModifiedBy>
  <cp:revision>196</cp:revision>
  <cp:lastPrinted>2026-05-13T04:27:49Z</cp:lastPrinted>
  <dcterms:created xsi:type="dcterms:W3CDTF">2023-07-24T05:23:26Z</dcterms:created>
  <dcterms:modified xsi:type="dcterms:W3CDTF">2026-05-15T08:11:50Z</dcterms:modified>
</cp:coreProperties>
</file>